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59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42"/>
    <p:restoredTop sz="94660"/>
  </p:normalViewPr>
  <p:slideViewPr>
    <p:cSldViewPr snapToGrid="0">
      <p:cViewPr varScale="1">
        <p:scale>
          <a:sx n="123" d="100"/>
          <a:sy n="123" d="100"/>
        </p:scale>
        <p:origin x="25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/>
              <a:t>Asıl alt başlık stilini düzenlemek için tıklayın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F37CB-E484-3C41-ADB4-968819252CB3}" type="datetimeFigureOut">
              <a:rPr lang="tr-TR" smtClean="0"/>
              <a:t>10.01.2025</a:t>
            </a:fld>
            <a:endParaRPr lang="tr-T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47C1B-DDE5-5145-8E2A-E49A31755BD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5763736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F37CB-E484-3C41-ADB4-968819252CB3}" type="datetimeFigureOut">
              <a:rPr lang="tr-TR" smtClean="0"/>
              <a:t>10.01.2025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47C1B-DDE5-5145-8E2A-E49A31755BD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5776872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F37CB-E484-3C41-ADB4-968819252CB3}" type="datetimeFigureOut">
              <a:rPr lang="tr-TR" smtClean="0"/>
              <a:t>10.01.2025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47C1B-DDE5-5145-8E2A-E49A31755BD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321802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F37CB-E484-3C41-ADB4-968819252CB3}" type="datetimeFigureOut">
              <a:rPr lang="tr-TR" smtClean="0"/>
              <a:t>10.01.2025</a:t>
            </a:fld>
            <a:endParaRPr lang="tr-T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47C1B-DDE5-5145-8E2A-E49A31755BD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7510696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F37CB-E484-3C41-ADB4-968819252CB3}" type="datetimeFigureOut">
              <a:rPr lang="tr-TR" smtClean="0"/>
              <a:t>10.01.2025</a:t>
            </a:fld>
            <a:endParaRPr lang="tr-T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47C1B-DDE5-5145-8E2A-E49A31755BD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914593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F37CB-E484-3C41-ADB4-968819252CB3}" type="datetimeFigureOut">
              <a:rPr lang="tr-TR" smtClean="0"/>
              <a:t>10.01.2025</a:t>
            </a:fld>
            <a:endParaRPr lang="tr-TR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47C1B-DDE5-5145-8E2A-E49A31755BD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7978596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F37CB-E484-3C41-ADB4-968819252CB3}" type="datetimeFigureOut">
              <a:rPr lang="tr-TR" smtClean="0"/>
              <a:t>10.01.2025</a:t>
            </a:fld>
            <a:endParaRPr lang="tr-T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47C1B-DDE5-5145-8E2A-E49A31755BD3}" type="slidenum">
              <a:rPr lang="tr-TR" smtClean="0"/>
              <a:t>‹#›</a:t>
            </a:fld>
            <a:endParaRPr lang="tr-TR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46169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F37CB-E484-3C41-ADB4-968819252CB3}" type="datetimeFigureOut">
              <a:rPr lang="tr-TR" smtClean="0"/>
              <a:t>10.01.2025</a:t>
            </a:fld>
            <a:endParaRPr lang="tr-T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47C1B-DDE5-5145-8E2A-E49A31755BD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9386212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F37CB-E484-3C41-ADB4-968819252CB3}" type="datetimeFigureOut">
              <a:rPr lang="tr-TR" smtClean="0"/>
              <a:t>10.01.2025</a:t>
            </a:fld>
            <a:endParaRPr lang="tr-T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47C1B-DDE5-5145-8E2A-E49A31755BD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6148030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F37CB-E484-3C41-ADB4-968819252CB3}" type="datetimeFigureOut">
              <a:rPr lang="tr-TR" smtClean="0"/>
              <a:t>10.01.2025</a:t>
            </a:fld>
            <a:endParaRPr lang="tr-TR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tr-TR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47C1B-DDE5-5145-8E2A-E49A31755BD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0997855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tr-TR"/>
              <a:t>Resim eklemek için simgeye tıklayın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C83F37CB-E484-3C41-ADB4-968819252CB3}" type="datetimeFigureOut">
              <a:rPr lang="tr-TR" smtClean="0"/>
              <a:t>10.01.2025</a:t>
            </a:fld>
            <a:endParaRPr lang="tr-TR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47C1B-DDE5-5145-8E2A-E49A31755BD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0390916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C83F37CB-E484-3C41-ADB4-968819252CB3}" type="datetimeFigureOut">
              <a:rPr lang="tr-TR" smtClean="0"/>
              <a:t>10.01.2025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A1D47C1B-DDE5-5145-8E2A-E49A31755BD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8578559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0" r:id="rId1"/>
    <p:sldLayoutId id="2147483861" r:id="rId2"/>
    <p:sldLayoutId id="2147483862" r:id="rId3"/>
    <p:sldLayoutId id="2147483863" r:id="rId4"/>
    <p:sldLayoutId id="2147483864" r:id="rId5"/>
    <p:sldLayoutId id="2147483865" r:id="rId6"/>
    <p:sldLayoutId id="2147483866" r:id="rId7"/>
    <p:sldLayoutId id="2147483867" r:id="rId8"/>
    <p:sldLayoutId id="2147483868" r:id="rId9"/>
    <p:sldLayoutId id="2147483869" r:id="rId10"/>
    <p:sldLayoutId id="2147483870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2B9466C1-CF93-7810-0E15-BABB4F63AB4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tr-TR" dirty="0" err="1"/>
              <a:t>RelAtıonshıp</a:t>
            </a:r>
            <a:r>
              <a:rPr lang="tr-TR" dirty="0"/>
              <a:t> of ACADEMIC INTENSITY AND HEALTH METRICS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5CB0A6DB-A61E-78E2-78D6-30F0AEB6BE8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tr-TR" dirty="0"/>
              <a:t>MUSA ERAY AKALIN</a:t>
            </a:r>
          </a:p>
          <a:p>
            <a:r>
              <a:rPr lang="tr-TR" dirty="0"/>
              <a:t>32242</a:t>
            </a:r>
          </a:p>
        </p:txBody>
      </p:sp>
    </p:spTree>
    <p:extLst>
      <p:ext uri="{BB962C8B-B14F-4D97-AF65-F5344CB8AC3E}">
        <p14:creationId xmlns:p14="http://schemas.microsoft.com/office/powerpoint/2010/main" val="20591749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27AA272-C56E-8E53-7876-0C1C78B24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143812"/>
            <a:ext cx="7729728" cy="947234"/>
          </a:xfrm>
        </p:spPr>
        <p:txBody>
          <a:bodyPr>
            <a:normAutofit fontScale="90000"/>
          </a:bodyPr>
          <a:lstStyle/>
          <a:p>
            <a:r>
              <a:rPr lang="tr-TR" dirty="0" err="1"/>
              <a:t>Lınear</a:t>
            </a:r>
            <a:r>
              <a:rPr lang="tr-TR" dirty="0"/>
              <a:t> </a:t>
            </a:r>
            <a:r>
              <a:rPr lang="tr-TR" dirty="0" err="1"/>
              <a:t>reggessıon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predıct</a:t>
            </a:r>
            <a:r>
              <a:rPr lang="tr-TR" dirty="0"/>
              <a:t> </a:t>
            </a:r>
            <a:r>
              <a:rPr lang="tr-TR" dirty="0" err="1"/>
              <a:t>junıor</a:t>
            </a:r>
            <a:r>
              <a:rPr lang="tr-TR" dirty="0"/>
              <a:t> </a:t>
            </a:r>
            <a:r>
              <a:rPr lang="tr-TR" dirty="0" err="1"/>
              <a:t>year</a:t>
            </a:r>
            <a:r>
              <a:rPr lang="tr-TR" dirty="0"/>
              <a:t> step </a:t>
            </a:r>
            <a:r>
              <a:rPr lang="tr-TR" dirty="0" err="1"/>
              <a:t>count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0D141EE6-F5AE-F987-D668-2F01BAA7ED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2727" y="1267691"/>
            <a:ext cx="4346309" cy="4717473"/>
          </a:xfrm>
        </p:spPr>
        <p:txBody>
          <a:bodyPr>
            <a:normAutofit/>
          </a:bodyPr>
          <a:lstStyle/>
          <a:p>
            <a:r>
              <a:rPr lang="tr-TR" sz="20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tr-TR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20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graph</a:t>
            </a:r>
            <a:r>
              <a:rPr lang="tr-TR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20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presents</a:t>
            </a:r>
            <a:r>
              <a:rPr lang="tr-TR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step </a:t>
            </a:r>
            <a:r>
              <a:rPr lang="tr-TR" sz="20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count</a:t>
            </a:r>
            <a:r>
              <a:rPr lang="tr-TR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data </a:t>
            </a:r>
            <a:r>
              <a:rPr lang="tr-TR" sz="20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tr-TR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20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predictions</a:t>
            </a:r>
            <a:r>
              <a:rPr lang="tr-TR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tr-TR" sz="20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Actual</a:t>
            </a:r>
            <a:r>
              <a:rPr lang="tr-TR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data </a:t>
            </a:r>
            <a:r>
              <a:rPr lang="tr-TR" sz="20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from</a:t>
            </a:r>
            <a:r>
              <a:rPr lang="tr-TR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20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Preparatory</a:t>
            </a:r>
            <a:r>
              <a:rPr lang="tr-TR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School, </a:t>
            </a:r>
            <a:r>
              <a:rPr lang="tr-TR" sz="20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Freshman</a:t>
            </a:r>
            <a:r>
              <a:rPr lang="tr-TR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20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Year</a:t>
            </a:r>
            <a:r>
              <a:rPr lang="tr-TR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tr-TR" sz="20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tr-TR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20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Sophomore</a:t>
            </a:r>
            <a:r>
              <a:rPr lang="tr-TR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20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Year</a:t>
            </a:r>
            <a:r>
              <a:rPr lang="tr-TR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is </a:t>
            </a:r>
            <a:r>
              <a:rPr lang="tr-TR" sz="20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displayed</a:t>
            </a:r>
            <a:r>
              <a:rPr lang="tr-TR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as a </a:t>
            </a:r>
            <a:r>
              <a:rPr lang="tr-TR" sz="20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scatter</a:t>
            </a:r>
            <a:r>
              <a:rPr lang="tr-TR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20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plot</a:t>
            </a:r>
            <a:r>
              <a:rPr lang="tr-TR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tr-TR" sz="20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serving</a:t>
            </a:r>
            <a:r>
              <a:rPr lang="tr-TR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as </a:t>
            </a:r>
            <a:r>
              <a:rPr lang="tr-TR" sz="20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training</a:t>
            </a:r>
            <a:r>
              <a:rPr lang="tr-TR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data </a:t>
            </a:r>
            <a:r>
              <a:rPr lang="tr-TR" sz="20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tr-TR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tr-TR" sz="20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linear</a:t>
            </a:r>
            <a:r>
              <a:rPr lang="tr-TR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20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regression</a:t>
            </a:r>
            <a:r>
              <a:rPr lang="tr-TR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model. </a:t>
            </a:r>
            <a:r>
              <a:rPr lang="tr-TR" sz="20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tr-TR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20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orange</a:t>
            </a:r>
            <a:r>
              <a:rPr lang="tr-TR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20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line</a:t>
            </a:r>
            <a:r>
              <a:rPr lang="tr-TR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20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represents</a:t>
            </a:r>
            <a:r>
              <a:rPr lang="tr-TR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20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tr-TR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20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predicted</a:t>
            </a:r>
            <a:r>
              <a:rPr lang="tr-TR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trend </a:t>
            </a:r>
            <a:r>
              <a:rPr lang="tr-TR" sz="20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tr-TR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20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Junior</a:t>
            </a:r>
            <a:r>
              <a:rPr lang="tr-TR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20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Year</a:t>
            </a:r>
            <a:r>
              <a:rPr lang="tr-TR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tr-TR" sz="20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indicating</a:t>
            </a:r>
            <a:r>
              <a:rPr lang="tr-TR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20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stable</a:t>
            </a:r>
            <a:r>
              <a:rPr lang="tr-TR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20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or</a:t>
            </a:r>
            <a:r>
              <a:rPr lang="tr-TR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20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slightly</a:t>
            </a:r>
            <a:r>
              <a:rPr lang="tr-TR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20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declining</a:t>
            </a:r>
            <a:r>
              <a:rPr lang="tr-TR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step </a:t>
            </a:r>
            <a:r>
              <a:rPr lang="tr-TR" sz="20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count</a:t>
            </a:r>
            <a:r>
              <a:rPr lang="tr-TR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20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levels</a:t>
            </a:r>
            <a:r>
              <a:rPr lang="tr-TR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tr-TR" sz="20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This</a:t>
            </a:r>
            <a:r>
              <a:rPr lang="tr-TR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20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suggests</a:t>
            </a:r>
            <a:r>
              <a:rPr lang="tr-TR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20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that</a:t>
            </a:r>
            <a:r>
              <a:rPr lang="tr-TR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20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physical</a:t>
            </a:r>
            <a:r>
              <a:rPr lang="tr-TR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20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activity</a:t>
            </a:r>
            <a:r>
              <a:rPr lang="tr-TR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as </a:t>
            </a:r>
            <a:r>
              <a:rPr lang="tr-TR" sz="20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measured</a:t>
            </a:r>
            <a:r>
              <a:rPr lang="tr-TR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20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by</a:t>
            </a:r>
            <a:r>
              <a:rPr lang="tr-TR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step </a:t>
            </a:r>
            <a:r>
              <a:rPr lang="tr-TR" sz="20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count</a:t>
            </a:r>
            <a:r>
              <a:rPr lang="tr-TR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is </a:t>
            </a:r>
            <a:r>
              <a:rPr lang="tr-TR" sz="20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likely</a:t>
            </a:r>
            <a:r>
              <a:rPr lang="tr-TR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20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tr-TR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20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remain</a:t>
            </a:r>
            <a:r>
              <a:rPr lang="tr-TR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20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consistent</a:t>
            </a:r>
            <a:r>
              <a:rPr lang="tr-TR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20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or</a:t>
            </a:r>
            <a:r>
              <a:rPr lang="tr-TR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20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decrease</a:t>
            </a:r>
            <a:r>
              <a:rPr lang="tr-TR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20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slightly</a:t>
            </a:r>
            <a:r>
              <a:rPr lang="tr-TR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20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unless</a:t>
            </a:r>
            <a:r>
              <a:rPr lang="tr-TR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20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significant</a:t>
            </a:r>
            <a:r>
              <a:rPr lang="tr-TR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20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lifestyle</a:t>
            </a:r>
            <a:r>
              <a:rPr lang="tr-TR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20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changes</a:t>
            </a:r>
            <a:r>
              <a:rPr lang="tr-TR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20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occur</a:t>
            </a:r>
            <a:r>
              <a:rPr lang="tr-TR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tr-TR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5629B647-C03B-085B-D9A5-AE30D0EF1D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1995" y="1387780"/>
            <a:ext cx="6433188" cy="4477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748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1D28C32-C12A-8198-550D-97BF516896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430094"/>
            <a:ext cx="7729728" cy="1188720"/>
          </a:xfrm>
        </p:spPr>
        <p:txBody>
          <a:bodyPr/>
          <a:lstStyle/>
          <a:p>
            <a:r>
              <a:rPr lang="tr-TR" dirty="0" err="1"/>
              <a:t>Addıtıonal</a:t>
            </a:r>
            <a:r>
              <a:rPr lang="tr-TR" dirty="0"/>
              <a:t> </a:t>
            </a:r>
            <a:r>
              <a:rPr lang="tr-TR" dirty="0" err="1"/>
              <a:t>observatıons</a:t>
            </a:r>
            <a:r>
              <a:rPr lang="tr-TR" dirty="0"/>
              <a:t> on step </a:t>
            </a:r>
            <a:r>
              <a:rPr lang="tr-TR" dirty="0" err="1"/>
              <a:t>count</a:t>
            </a:r>
            <a:r>
              <a:rPr lang="tr-TR" dirty="0"/>
              <a:t> </a:t>
            </a:r>
            <a:r>
              <a:rPr lang="tr-TR" dirty="0" err="1"/>
              <a:t>metrıc</a:t>
            </a:r>
            <a:endParaRPr lang="tr-TR" dirty="0"/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4AFD235C-09E2-094A-884B-54EE368E74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926" y="2314430"/>
            <a:ext cx="7204021" cy="3649952"/>
          </a:xfrm>
        </p:spPr>
      </p:pic>
      <p:sp>
        <p:nvSpPr>
          <p:cNvPr id="6" name="Metin kutusu 5">
            <a:extLst>
              <a:ext uri="{FF2B5EF4-FFF2-40B4-BE49-F238E27FC236}">
                <a16:creationId xmlns:a16="http://schemas.microsoft.com/office/drawing/2014/main" id="{7702B6DA-5430-B558-E85C-C3F188DEFC03}"/>
              </a:ext>
            </a:extLst>
          </p:cNvPr>
          <p:cNvSpPr txBox="1"/>
          <p:nvPr/>
        </p:nvSpPr>
        <p:spPr>
          <a:xfrm>
            <a:off x="7692736" y="2092692"/>
            <a:ext cx="3667991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000" dirty="0">
                <a:latin typeface="Arial" panose="020B0604020202020204" pitchFamily="34" charset="0"/>
                <a:cs typeface="Arial" panose="020B0604020202020204" pitchFamily="34" charset="0"/>
              </a:rPr>
              <a:t>Using 14-day </a:t>
            </a:r>
            <a:r>
              <a:rPr lang="tr-TR" sz="2000" dirty="0" err="1">
                <a:latin typeface="Arial" panose="020B0604020202020204" pitchFamily="34" charset="0"/>
                <a:cs typeface="Arial" panose="020B0604020202020204" pitchFamily="34" charset="0"/>
              </a:rPr>
              <a:t>average</a:t>
            </a:r>
            <a:r>
              <a:rPr lang="tr-TR" sz="2000" dirty="0">
                <a:latin typeface="Arial" panose="020B0604020202020204" pitchFamily="34" charset="0"/>
                <a:cs typeface="Arial" panose="020B0604020202020204" pitchFamily="34" charset="0"/>
              </a:rPr>
              <a:t> step </a:t>
            </a:r>
            <a:r>
              <a:rPr lang="tr-TR" sz="2000" dirty="0" err="1">
                <a:latin typeface="Arial" panose="020B0604020202020204" pitchFamily="34" charset="0"/>
                <a:cs typeface="Arial" panose="020B0604020202020204" pitchFamily="34" charset="0"/>
              </a:rPr>
              <a:t>counts</a:t>
            </a:r>
            <a:r>
              <a:rPr lang="tr-TR" sz="2000" dirty="0">
                <a:latin typeface="Arial" panose="020B0604020202020204" pitchFamily="34" charset="0"/>
                <a:cs typeface="Arial" panose="020B0604020202020204" pitchFamily="34" charset="0"/>
              </a:rPr>
              <a:t>, I </a:t>
            </a:r>
            <a:r>
              <a:rPr lang="tr-TR" sz="2000" dirty="0" err="1">
                <a:latin typeface="Arial" panose="020B0604020202020204" pitchFamily="34" charset="0"/>
                <a:cs typeface="Arial" panose="020B0604020202020204" pitchFamily="34" charset="0"/>
              </a:rPr>
              <a:t>wanted</a:t>
            </a:r>
            <a:r>
              <a:rPr lang="tr-TR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2000" dirty="0" err="1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tr-TR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2000" dirty="0" err="1">
                <a:latin typeface="Arial" panose="020B0604020202020204" pitchFamily="34" charset="0"/>
                <a:cs typeface="Arial" panose="020B0604020202020204" pitchFamily="34" charset="0"/>
              </a:rPr>
              <a:t>analyze</a:t>
            </a:r>
            <a:r>
              <a:rPr lang="tr-TR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2000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tr-TR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2000" dirty="0" err="1">
                <a:latin typeface="Arial" panose="020B0604020202020204" pitchFamily="34" charset="0"/>
                <a:cs typeface="Arial" panose="020B0604020202020204" pitchFamily="34" charset="0"/>
              </a:rPr>
              <a:t>impact</a:t>
            </a:r>
            <a:r>
              <a:rPr lang="tr-TR" sz="2000" dirty="0">
                <a:latin typeface="Arial" panose="020B0604020202020204" pitchFamily="34" charset="0"/>
                <a:cs typeface="Arial" panose="020B0604020202020204" pitchFamily="34" charset="0"/>
              </a:rPr>
              <a:t> of </a:t>
            </a:r>
            <a:r>
              <a:rPr lang="tr-TR" sz="2000" dirty="0" err="1">
                <a:latin typeface="Arial" panose="020B0604020202020204" pitchFamily="34" charset="0"/>
                <a:cs typeface="Arial" panose="020B0604020202020204" pitchFamily="34" charset="0"/>
              </a:rPr>
              <a:t>exam</a:t>
            </a:r>
            <a:r>
              <a:rPr lang="tr-TR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2000" dirty="0" err="1">
                <a:latin typeface="Arial" panose="020B0604020202020204" pitchFamily="34" charset="0"/>
                <a:cs typeface="Arial" panose="020B0604020202020204" pitchFamily="34" charset="0"/>
              </a:rPr>
              <a:t>weeks</a:t>
            </a:r>
            <a:r>
              <a:rPr lang="tr-TR" sz="2000" dirty="0">
                <a:latin typeface="Arial" panose="020B0604020202020204" pitchFamily="34" charset="0"/>
                <a:cs typeface="Arial" panose="020B0604020202020204" pitchFamily="34" charset="0"/>
              </a:rPr>
              <a:t> on </a:t>
            </a:r>
            <a:r>
              <a:rPr lang="tr-TR" sz="2000" dirty="0" err="1">
                <a:latin typeface="Arial" panose="020B0604020202020204" pitchFamily="34" charset="0"/>
                <a:cs typeface="Arial" panose="020B0604020202020204" pitchFamily="34" charset="0"/>
              </a:rPr>
              <a:t>my</a:t>
            </a:r>
            <a:r>
              <a:rPr lang="tr-TR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2000" dirty="0" err="1">
                <a:latin typeface="Arial" panose="020B0604020202020204" pitchFamily="34" charset="0"/>
                <a:cs typeface="Arial" panose="020B0604020202020204" pitchFamily="34" charset="0"/>
              </a:rPr>
              <a:t>mobility</a:t>
            </a:r>
            <a:r>
              <a:rPr lang="tr-TR" sz="2000" dirty="0">
                <a:latin typeface="Arial" panose="020B0604020202020204" pitchFamily="34" charset="0"/>
                <a:cs typeface="Arial" panose="020B0604020202020204" pitchFamily="34" charset="0"/>
              </a:rPr>
              <a:t>. I </a:t>
            </a:r>
            <a:r>
              <a:rPr lang="tr-TR" sz="2000" dirty="0" err="1">
                <a:latin typeface="Arial" panose="020B0604020202020204" pitchFamily="34" charset="0"/>
                <a:cs typeface="Arial" panose="020B0604020202020204" pitchFamily="34" charset="0"/>
              </a:rPr>
              <a:t>encountered</a:t>
            </a:r>
            <a:r>
              <a:rPr lang="tr-TR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2000" dirty="0" err="1"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lang="tr-TR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2000" dirty="0" err="1">
                <a:latin typeface="Arial" panose="020B0604020202020204" pitchFamily="34" charset="0"/>
                <a:cs typeface="Arial" panose="020B0604020202020204" pitchFamily="34" charset="0"/>
              </a:rPr>
              <a:t>seasonal</a:t>
            </a:r>
            <a:r>
              <a:rPr lang="tr-TR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2000" dirty="0" err="1">
                <a:latin typeface="Arial" panose="020B0604020202020204" pitchFamily="34" charset="0"/>
                <a:cs typeface="Arial" panose="020B0604020202020204" pitchFamily="34" charset="0"/>
              </a:rPr>
              <a:t>effects</a:t>
            </a:r>
            <a:r>
              <a:rPr lang="tr-TR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2000" dirty="0" err="1">
                <a:latin typeface="Arial" panose="020B0604020202020204" pitchFamily="34" charset="0"/>
                <a:cs typeface="Arial" panose="020B0604020202020204" pitchFamily="34" charset="0"/>
              </a:rPr>
              <a:t>according</a:t>
            </a:r>
            <a:r>
              <a:rPr lang="tr-TR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2000" dirty="0" err="1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tr-TR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2000" dirty="0" err="1">
                <a:latin typeface="Arial" panose="020B0604020202020204" pitchFamily="34" charset="0"/>
                <a:cs typeface="Arial" panose="020B0604020202020204" pitchFamily="34" charset="0"/>
              </a:rPr>
              <a:t>my</a:t>
            </a:r>
            <a:r>
              <a:rPr lang="tr-TR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2000" dirty="0" err="1">
                <a:latin typeface="Arial" panose="020B0604020202020204" pitchFamily="34" charset="0"/>
                <a:cs typeface="Arial" panose="020B0604020202020204" pitchFamily="34" charset="0"/>
              </a:rPr>
              <a:t>dataset</a:t>
            </a:r>
            <a:r>
              <a:rPr lang="tr-TR" sz="20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tr-TR" sz="20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Observations</a:t>
            </a:r>
            <a:r>
              <a:rPr lang="tr-TR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20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reveal</a:t>
            </a:r>
            <a:r>
              <a:rPr lang="tr-TR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tr-TR" sz="20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substantial</a:t>
            </a:r>
            <a:r>
              <a:rPr lang="tr-TR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20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drop</a:t>
            </a:r>
            <a:r>
              <a:rPr lang="tr-TR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in step </a:t>
            </a:r>
            <a:r>
              <a:rPr lang="tr-TR" sz="20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count</a:t>
            </a:r>
            <a:r>
              <a:rPr lang="tr-TR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at </a:t>
            </a:r>
            <a:r>
              <a:rPr lang="tr-TR" sz="20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tr-TR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20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end</a:t>
            </a:r>
            <a:r>
              <a:rPr lang="tr-TR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of </a:t>
            </a:r>
            <a:r>
              <a:rPr lang="tr-TR" sz="20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tr-TR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20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fall</a:t>
            </a:r>
            <a:r>
              <a:rPr lang="tr-TR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20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terms</a:t>
            </a:r>
            <a:r>
              <a:rPr lang="tr-TR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20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during</a:t>
            </a:r>
            <a:r>
              <a:rPr lang="tr-TR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20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both</a:t>
            </a:r>
            <a:r>
              <a:rPr lang="tr-TR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20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Freshman</a:t>
            </a:r>
            <a:r>
              <a:rPr lang="tr-TR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20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tr-TR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20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Sophomore</a:t>
            </a:r>
            <a:r>
              <a:rPr lang="tr-TR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20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years</a:t>
            </a:r>
            <a:r>
              <a:rPr lang="tr-TR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tr-TR" sz="20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</a:t>
            </a:r>
            <a:r>
              <a:rPr lang="tr-TR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20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contrast</a:t>
            </a:r>
            <a:r>
              <a:rPr lang="tr-TR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a </a:t>
            </a:r>
            <a:r>
              <a:rPr lang="tr-TR" sz="20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significant</a:t>
            </a:r>
            <a:r>
              <a:rPr lang="tr-TR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20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increase</a:t>
            </a:r>
            <a:r>
              <a:rPr lang="tr-TR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in step </a:t>
            </a:r>
            <a:r>
              <a:rPr lang="tr-TR" sz="20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count</a:t>
            </a:r>
            <a:r>
              <a:rPr lang="tr-TR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is </a:t>
            </a:r>
            <a:r>
              <a:rPr lang="tr-TR" sz="20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observed</a:t>
            </a:r>
            <a:r>
              <a:rPr lang="tr-TR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at </a:t>
            </a:r>
            <a:r>
              <a:rPr lang="tr-TR" sz="20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tr-TR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20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end</a:t>
            </a:r>
            <a:r>
              <a:rPr lang="tr-TR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of </a:t>
            </a:r>
            <a:r>
              <a:rPr lang="tr-TR" sz="20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tr-TR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20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spring</a:t>
            </a:r>
            <a:r>
              <a:rPr lang="tr-TR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20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terms</a:t>
            </a:r>
            <a:r>
              <a:rPr lang="tr-TR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20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tr-TR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20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tr-TR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20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same</a:t>
            </a:r>
            <a:r>
              <a:rPr lang="tr-TR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20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periods</a:t>
            </a:r>
            <a:r>
              <a:rPr lang="tr-TR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tr-TR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05458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ADEC938-B6FC-58DC-5904-20A40B731E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393192"/>
            <a:ext cx="7729728" cy="1188720"/>
          </a:xfrm>
        </p:spPr>
        <p:txBody>
          <a:bodyPr/>
          <a:lstStyle/>
          <a:p>
            <a:r>
              <a:rPr lang="tr-TR" dirty="0" err="1"/>
              <a:t>Addıtıonal</a:t>
            </a:r>
            <a:r>
              <a:rPr lang="tr-TR" dirty="0"/>
              <a:t> </a:t>
            </a:r>
            <a:r>
              <a:rPr lang="tr-TR" dirty="0" err="1"/>
              <a:t>observatıons</a:t>
            </a:r>
            <a:r>
              <a:rPr lang="tr-TR" dirty="0"/>
              <a:t> on </a:t>
            </a:r>
            <a:r>
              <a:rPr lang="tr-TR" dirty="0" err="1"/>
              <a:t>seasonal</a:t>
            </a:r>
            <a:r>
              <a:rPr lang="tr-TR" dirty="0"/>
              <a:t> </a:t>
            </a:r>
            <a:r>
              <a:rPr lang="tr-TR" dirty="0" err="1"/>
              <a:t>ımpacts</a:t>
            </a:r>
            <a:endParaRPr lang="tr-TR" dirty="0"/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B4D88D46-AE16-FD68-F1A5-23A44456AF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9287" y="1963882"/>
            <a:ext cx="7157217" cy="4239491"/>
          </a:xfrm>
        </p:spPr>
      </p:pic>
      <p:sp>
        <p:nvSpPr>
          <p:cNvPr id="6" name="Metin kutusu 5">
            <a:extLst>
              <a:ext uri="{FF2B5EF4-FFF2-40B4-BE49-F238E27FC236}">
                <a16:creationId xmlns:a16="http://schemas.microsoft.com/office/drawing/2014/main" id="{BA619F1B-E8D0-15BD-C8E1-A0C1DEE2B8F5}"/>
              </a:ext>
            </a:extLst>
          </p:cNvPr>
          <p:cNvSpPr txBox="1"/>
          <p:nvPr/>
        </p:nvSpPr>
        <p:spPr>
          <a:xfrm>
            <a:off x="7672832" y="2872650"/>
            <a:ext cx="424988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000" b="0" i="0" u="none" strike="noStrike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These</a:t>
            </a:r>
            <a:r>
              <a:rPr lang="tr-TR" sz="2000" b="0" i="0" u="none" strike="noStrike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2000" b="0" i="0" u="none" strike="noStrike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boxplots</a:t>
            </a:r>
            <a:r>
              <a:rPr lang="tr-TR" sz="2000" b="0" i="0" u="none" strike="noStrike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2000" b="0" i="0" u="none" strike="noStrike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also</a:t>
            </a:r>
            <a:r>
              <a:rPr lang="tr-TR" sz="2000" b="0" i="0" u="none" strike="noStrike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2000" b="0" i="0" u="none" strike="noStrike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suggest</a:t>
            </a:r>
            <a:r>
              <a:rPr lang="tr-TR" sz="2000" b="0" i="0" u="none" strike="noStrike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2000" b="0" i="0" u="none" strike="noStrike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that</a:t>
            </a:r>
            <a:r>
              <a:rPr lang="tr-TR" sz="2000" b="0" i="0" u="none" strike="noStrike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lang="tr-TR" sz="2000" b="1" i="0" u="none" strike="noStrike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external</a:t>
            </a:r>
            <a:r>
              <a:rPr lang="tr-TR" sz="2000" b="1" i="0" u="none" strike="noStrike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2000" b="1" i="0" u="none" strike="noStrike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factors</a:t>
            </a:r>
            <a:r>
              <a:rPr lang="tr-TR" sz="2000" b="1" i="0" u="none" strike="noStrike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2000" b="1" i="0" u="none" strike="noStrike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like</a:t>
            </a:r>
            <a:r>
              <a:rPr lang="tr-TR" sz="2000" b="1" i="0" u="none" strike="noStrike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2000" b="1" i="0" u="none" strike="noStrike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weather</a:t>
            </a:r>
            <a:r>
              <a:rPr lang="tr-TR" sz="2000" b="1" i="0" u="none" strike="noStrike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2000" b="1" i="0" u="none" strike="noStrike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conditions</a:t>
            </a:r>
            <a:r>
              <a:rPr lang="tr-TR" sz="2000" b="0" i="0" u="none" strike="noStrike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lang="tr-TR" sz="2000" b="0" i="0" u="none" strike="noStrike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could</a:t>
            </a:r>
            <a:r>
              <a:rPr lang="tr-TR" sz="2000" b="0" i="0" u="none" strike="noStrike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2000" b="0" i="0" u="none" strike="noStrike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influence</a:t>
            </a:r>
            <a:r>
              <a:rPr lang="tr-TR" sz="2000" b="0" i="0" u="none" strike="noStrike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2000" b="0" i="0" u="none" strike="noStrike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physical</a:t>
            </a:r>
            <a:r>
              <a:rPr lang="tr-TR" sz="2000" b="0" i="0" u="none" strike="noStrike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2000" b="0" i="0" u="none" strike="noStrike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activity</a:t>
            </a:r>
            <a:r>
              <a:rPr lang="tr-TR" sz="2000" b="0" i="0" u="none" strike="noStrike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tr-TR" sz="2000" b="0" i="0" u="none" strike="noStrike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similar</a:t>
            </a:r>
            <a:r>
              <a:rPr lang="tr-TR" sz="2000" b="0" i="0" u="none" strike="noStrike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2000" b="0" i="0" u="none" strike="noStrike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tr-TR" sz="2000" b="0" i="0" u="none" strike="noStrike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how </a:t>
            </a:r>
            <a:r>
              <a:rPr lang="tr-TR" sz="2000" b="0" i="0" u="none" strike="noStrike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academic</a:t>
            </a:r>
            <a:r>
              <a:rPr lang="tr-TR" sz="2000" b="0" i="0" u="none" strike="noStrike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2000" b="0" i="0" u="none" strike="noStrike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intensity</a:t>
            </a:r>
            <a:r>
              <a:rPr lang="tr-TR" sz="2000" b="0" i="0" u="none" strike="noStrike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2000" b="0" i="0" u="none" strike="noStrike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affects</a:t>
            </a:r>
            <a:r>
              <a:rPr lang="tr-TR" sz="2000" b="0" i="0" u="none" strike="noStrike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it. </a:t>
            </a:r>
            <a:r>
              <a:rPr lang="tr-TR" sz="2000" b="0" i="0" u="none" strike="noStrike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Despite</a:t>
            </a:r>
            <a:r>
              <a:rPr lang="tr-TR" sz="2000" b="0" i="0" u="none" strike="noStrike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2000" b="0" i="0" u="none" strike="noStrike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tr-TR" sz="2000" b="0" i="0" u="none" strike="noStrike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final </a:t>
            </a:r>
            <a:r>
              <a:rPr lang="tr-TR" sz="2000" b="0" i="0" u="none" strike="noStrike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week</a:t>
            </a:r>
            <a:r>
              <a:rPr lang="tr-TR" sz="2000" b="0" i="0" u="none" strike="noStrike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in </a:t>
            </a:r>
            <a:r>
              <a:rPr lang="tr-TR" sz="2000" b="0" i="0" u="none" strike="noStrike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spring</a:t>
            </a:r>
            <a:r>
              <a:rPr lang="tr-TR" sz="2000" b="0" i="0" u="none" strike="noStrike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2000" b="0" i="0" u="none" strike="noStrike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term</a:t>
            </a:r>
            <a:r>
              <a:rPr lang="tr-TR" sz="2000" b="0" i="0" u="none" strike="noStrike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step </a:t>
            </a:r>
            <a:r>
              <a:rPr lang="tr-TR" sz="2000" b="0" i="0" u="none" strike="noStrike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count</a:t>
            </a:r>
            <a:r>
              <a:rPr lang="tr-TR" sz="2000" b="0" i="0" u="none" strike="noStrike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2000" b="0" i="0" u="none" strike="noStrike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tend</a:t>
            </a:r>
            <a:r>
              <a:rPr lang="tr-TR" sz="2000" b="0" i="0" u="none" strike="noStrike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2000" b="0" i="0" u="none" strike="noStrike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tr-TR" sz="2000" b="0" i="0" u="none" strike="noStrike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2000" b="0" i="0" u="none" strike="noStrike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increase</a:t>
            </a:r>
            <a:r>
              <a:rPr lang="tr-TR" sz="2000" b="0" i="0" u="none" strike="noStrike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2000" b="0" i="0" u="none" strike="noStrike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substantially</a:t>
            </a:r>
            <a:r>
              <a:rPr lang="tr-TR" sz="2000" b="0" i="0" u="none" strike="noStrike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tr-TR" sz="2000" b="0" i="0" u="none" strike="noStrike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all</a:t>
            </a:r>
            <a:r>
              <a:rPr lang="tr-TR" sz="2000" b="0" i="0" u="none" strike="noStrike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2000" b="0" i="0" u="none" strike="noStrike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academic</a:t>
            </a:r>
            <a:r>
              <a:rPr lang="tr-TR" sz="2000" b="0" i="0" u="none" strike="noStrike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2000" b="0" i="0" u="none" strike="noStrike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semesters</a:t>
            </a:r>
            <a:r>
              <a:rPr lang="tr-TR" sz="2000" b="0" i="0" u="none" strike="noStrike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tr-TR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19201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E15D0799-85B1-3F39-D388-1A82D6075D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8265" y="1744807"/>
            <a:ext cx="10875470" cy="4945118"/>
          </a:xfrm>
        </p:spPr>
      </p:pic>
      <p:sp>
        <p:nvSpPr>
          <p:cNvPr id="6" name="Metin kutusu 5">
            <a:extLst>
              <a:ext uri="{FF2B5EF4-FFF2-40B4-BE49-F238E27FC236}">
                <a16:creationId xmlns:a16="http://schemas.microsoft.com/office/drawing/2014/main" id="{E0CDFB16-C0DE-041D-9225-C71AEE1EA9FC}"/>
              </a:ext>
            </a:extLst>
          </p:cNvPr>
          <p:cNvSpPr txBox="1"/>
          <p:nvPr/>
        </p:nvSpPr>
        <p:spPr>
          <a:xfrm>
            <a:off x="658265" y="529936"/>
            <a:ext cx="108754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400" dirty="0" err="1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tr-TR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2400" dirty="0" err="1">
                <a:latin typeface="Arial" panose="020B0604020202020204" pitchFamily="34" charset="0"/>
                <a:cs typeface="Arial" panose="020B0604020202020204" pitchFamily="34" charset="0"/>
              </a:rPr>
              <a:t>analyze</a:t>
            </a:r>
            <a:r>
              <a:rPr lang="tr-TR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2400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tr-TR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2400" dirty="0" err="1">
                <a:latin typeface="Arial" panose="020B0604020202020204" pitchFamily="34" charset="0"/>
                <a:cs typeface="Arial" panose="020B0604020202020204" pitchFamily="34" charset="0"/>
              </a:rPr>
              <a:t>impact</a:t>
            </a:r>
            <a:r>
              <a:rPr lang="tr-TR" sz="2400" dirty="0">
                <a:latin typeface="Arial" panose="020B0604020202020204" pitchFamily="34" charset="0"/>
                <a:cs typeface="Arial" panose="020B0604020202020204" pitchFamily="34" charset="0"/>
              </a:rPr>
              <a:t> of </a:t>
            </a:r>
            <a:r>
              <a:rPr lang="tr-TR" sz="2400" dirty="0" err="1">
                <a:latin typeface="Arial" panose="020B0604020202020204" pitchFamily="34" charset="0"/>
                <a:cs typeface="Arial" panose="020B0604020202020204" pitchFamily="34" charset="0"/>
              </a:rPr>
              <a:t>exam</a:t>
            </a:r>
            <a:r>
              <a:rPr lang="tr-TR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2400" dirty="0" err="1">
                <a:latin typeface="Arial" panose="020B0604020202020204" pitchFamily="34" charset="0"/>
                <a:cs typeface="Arial" panose="020B0604020202020204" pitchFamily="34" charset="0"/>
              </a:rPr>
              <a:t>weeks</a:t>
            </a:r>
            <a:r>
              <a:rPr lang="tr-TR" sz="2400" dirty="0">
                <a:latin typeface="Arial" panose="020B0604020202020204" pitchFamily="34" charset="0"/>
                <a:cs typeface="Arial" panose="020B0604020202020204" pitchFamily="34" charset="0"/>
              </a:rPr>
              <a:t>, I </a:t>
            </a:r>
            <a:r>
              <a:rPr lang="tr-TR" sz="2400" dirty="0" err="1">
                <a:latin typeface="Arial" panose="020B0604020202020204" pitchFamily="34" charset="0"/>
                <a:cs typeface="Arial" panose="020B0604020202020204" pitchFamily="34" charset="0"/>
              </a:rPr>
              <a:t>created</a:t>
            </a:r>
            <a:r>
              <a:rPr lang="tr-TR" sz="2400" dirty="0">
                <a:latin typeface="Arial" panose="020B0604020202020204" pitchFamily="34" charset="0"/>
                <a:cs typeface="Arial" panose="020B0604020202020204" pitchFamily="34" charset="0"/>
              </a:rPr>
              <a:t> a bar </a:t>
            </a:r>
            <a:r>
              <a:rPr lang="tr-TR" sz="2400" dirty="0" err="1">
                <a:latin typeface="Arial" panose="020B0604020202020204" pitchFamily="34" charset="0"/>
                <a:cs typeface="Arial" panose="020B0604020202020204" pitchFamily="34" charset="0"/>
              </a:rPr>
              <a:t>chart</a:t>
            </a:r>
            <a:r>
              <a:rPr lang="tr-TR" sz="2400" dirty="0">
                <a:latin typeface="Arial" panose="020B0604020202020204" pitchFamily="34" charset="0"/>
                <a:cs typeface="Arial" panose="020B0604020202020204" pitchFamily="34" charset="0"/>
              </a:rPr>
              <a:t> on </a:t>
            </a:r>
            <a:r>
              <a:rPr lang="tr-TR" sz="2400" dirty="0" err="1">
                <a:latin typeface="Arial" panose="020B0604020202020204" pitchFamily="34" charset="0"/>
                <a:cs typeface="Arial" panose="020B0604020202020204" pitchFamily="34" charset="0"/>
              </a:rPr>
              <a:t>weekly</a:t>
            </a:r>
            <a:r>
              <a:rPr lang="tr-TR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2400" dirty="0" err="1">
                <a:latin typeface="Arial" panose="020B0604020202020204" pitchFamily="34" charset="0"/>
                <a:cs typeface="Arial" panose="020B0604020202020204" pitchFamily="34" charset="0"/>
              </a:rPr>
              <a:t>averages</a:t>
            </a:r>
            <a:r>
              <a:rPr lang="tr-TR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2400" dirty="0" err="1">
                <a:latin typeface="Arial" panose="020B0604020202020204" pitchFamily="34" charset="0"/>
                <a:cs typeface="Arial" panose="020B0604020202020204" pitchFamily="34" charset="0"/>
              </a:rPr>
              <a:t>this</a:t>
            </a:r>
            <a:r>
              <a:rPr lang="tr-TR" sz="2400" dirty="0">
                <a:latin typeface="Arial" panose="020B0604020202020204" pitchFamily="34" charset="0"/>
                <a:cs typeface="Arial" panose="020B0604020202020204" pitchFamily="34" charset="0"/>
              </a:rPr>
              <a:t> time</a:t>
            </a:r>
          </a:p>
        </p:txBody>
      </p:sp>
    </p:spTree>
    <p:extLst>
      <p:ext uri="{BB962C8B-B14F-4D97-AF65-F5344CB8AC3E}">
        <p14:creationId xmlns:p14="http://schemas.microsoft.com/office/powerpoint/2010/main" val="25245316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7ED6BE2F-60A3-F9CE-51D8-F02D186A75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133966"/>
            <a:ext cx="7729728" cy="1081770"/>
          </a:xfrm>
        </p:spPr>
        <p:txBody>
          <a:bodyPr>
            <a:normAutofit fontScale="90000"/>
          </a:bodyPr>
          <a:lstStyle/>
          <a:p>
            <a:r>
              <a:rPr lang="tr-TR" dirty="0"/>
              <a:t>IMPACT OF APPROXIMATE MIDTERM WEEK</a:t>
            </a:r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33AE11BD-E2A6-17A7-489D-EF5163CFB2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75967" y="1394876"/>
            <a:ext cx="8983660" cy="5329158"/>
          </a:xfrm>
        </p:spPr>
      </p:pic>
    </p:spTree>
    <p:extLst>
      <p:ext uri="{BB962C8B-B14F-4D97-AF65-F5344CB8AC3E}">
        <p14:creationId xmlns:p14="http://schemas.microsoft.com/office/powerpoint/2010/main" val="11659130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3E4A004-E643-AA87-FE56-A54DA27A0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409313"/>
            <a:ext cx="7729728" cy="958042"/>
          </a:xfrm>
        </p:spPr>
        <p:txBody>
          <a:bodyPr>
            <a:normAutofit fontScale="90000"/>
          </a:bodyPr>
          <a:lstStyle/>
          <a:p>
            <a:r>
              <a:rPr lang="tr-TR" i="0" u="none" strike="noStrike" dirty="0" err="1">
                <a:effectLst/>
              </a:rPr>
              <a:t>AnalysIs</a:t>
            </a:r>
            <a:r>
              <a:rPr lang="tr-TR" i="0" u="none" strike="noStrike" dirty="0">
                <a:effectLst/>
              </a:rPr>
              <a:t> of </a:t>
            </a:r>
            <a:r>
              <a:rPr lang="tr-TR" i="0" u="none" strike="noStrike" dirty="0" err="1">
                <a:effectLst/>
              </a:rPr>
              <a:t>MIdterm</a:t>
            </a:r>
            <a:r>
              <a:rPr lang="tr-TR" i="0" u="none" strike="noStrike" dirty="0">
                <a:effectLst/>
              </a:rPr>
              <a:t> </a:t>
            </a:r>
            <a:r>
              <a:rPr lang="tr-TR" i="0" u="none" strike="noStrike" dirty="0" err="1">
                <a:effectLst/>
              </a:rPr>
              <a:t>Week</a:t>
            </a:r>
            <a:r>
              <a:rPr lang="tr-TR" i="0" u="none" strike="noStrike" dirty="0">
                <a:effectLst/>
              </a:rPr>
              <a:t> Step </a:t>
            </a:r>
            <a:r>
              <a:rPr lang="tr-TR" i="0" u="none" strike="noStrike" dirty="0" err="1">
                <a:effectLst/>
              </a:rPr>
              <a:t>Counts</a:t>
            </a:r>
            <a:br>
              <a:rPr lang="tr-TR" i="0" u="none" strike="noStrike" dirty="0">
                <a:effectLst/>
              </a:rPr>
            </a:b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DD0B621E-1CFC-46D4-B166-0B80AC5169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7745" y="1744425"/>
            <a:ext cx="10248345" cy="4527616"/>
          </a:xfrm>
        </p:spPr>
        <p:txBody>
          <a:bodyPr>
            <a:noAutofit/>
          </a:bodyPr>
          <a:lstStyle/>
          <a:p>
            <a:r>
              <a:rPr lang="tr-TR" sz="28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Step </a:t>
            </a:r>
            <a:r>
              <a:rPr lang="tr-TR" sz="2800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counts</a:t>
            </a:r>
            <a:r>
              <a:rPr lang="tr-TR" sz="28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tr-TR" sz="2800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during</a:t>
            </a:r>
            <a:r>
              <a:rPr lang="tr-TR" sz="28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tr-TR" sz="2800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fall</a:t>
            </a:r>
            <a:r>
              <a:rPr lang="tr-TR" sz="28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tr-TR" sz="2800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term</a:t>
            </a:r>
            <a:r>
              <a:rPr lang="tr-TR" sz="28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tr-TR" sz="2800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midterm</a:t>
            </a:r>
            <a:r>
              <a:rPr lang="tr-TR" sz="28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tr-TR" sz="2800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weeks</a:t>
            </a:r>
            <a:r>
              <a:rPr lang="tr-TR" sz="28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tr-TR" sz="2800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are</a:t>
            </a:r>
            <a:r>
              <a:rPr lang="tr-TR" sz="28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tr-TR" sz="2800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significantly</a:t>
            </a:r>
            <a:r>
              <a:rPr lang="tr-TR" sz="28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tr-TR" sz="2800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lower</a:t>
            </a:r>
            <a:r>
              <a:rPr lang="tr-TR" sz="28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tr-TR" sz="2800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than</a:t>
            </a:r>
            <a:r>
              <a:rPr lang="tr-TR" sz="28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tr-TR" sz="2800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the</a:t>
            </a:r>
            <a:r>
              <a:rPr lang="tr-TR" sz="28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tr-TR" sz="2800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period</a:t>
            </a:r>
            <a:r>
              <a:rPr lang="tr-TR" sz="28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tr-TR" sz="2800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averages</a:t>
            </a:r>
            <a:r>
              <a:rPr lang="tr-TR" sz="28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, </a:t>
            </a:r>
            <a:r>
              <a:rPr lang="tr-TR" sz="2800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likely</a:t>
            </a:r>
            <a:r>
              <a:rPr lang="tr-TR" sz="28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tr-TR" sz="2800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due</a:t>
            </a:r>
            <a:r>
              <a:rPr lang="tr-TR" sz="28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tr-TR" sz="2800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to</a:t>
            </a:r>
            <a:r>
              <a:rPr lang="tr-TR" sz="28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tr-TR" sz="2800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increased</a:t>
            </a:r>
            <a:r>
              <a:rPr lang="tr-TR" sz="28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tr-TR" sz="2800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academic</a:t>
            </a:r>
            <a:r>
              <a:rPr lang="tr-TR" sz="28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tr-TR" sz="2800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workload</a:t>
            </a:r>
            <a:r>
              <a:rPr lang="tr-TR" sz="28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. </a:t>
            </a:r>
            <a:r>
              <a:rPr lang="tr-TR" sz="2800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In</a:t>
            </a:r>
            <a:r>
              <a:rPr lang="tr-TR" sz="28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tr-TR" sz="2800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contrast</a:t>
            </a:r>
            <a:r>
              <a:rPr lang="tr-TR" sz="28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, </a:t>
            </a:r>
            <a:r>
              <a:rPr lang="tr-TR" sz="2800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spring</a:t>
            </a:r>
            <a:r>
              <a:rPr lang="tr-TR" sz="28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tr-TR" sz="2800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term</a:t>
            </a:r>
            <a:r>
              <a:rPr lang="tr-TR" sz="28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tr-TR" sz="2800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midterm</a:t>
            </a:r>
            <a:r>
              <a:rPr lang="tr-TR" sz="28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tr-TR" sz="2800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weeks</a:t>
            </a:r>
            <a:r>
              <a:rPr lang="tr-TR" sz="28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tr-TR" sz="2800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show</a:t>
            </a:r>
            <a:r>
              <a:rPr lang="tr-TR" sz="28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tr-TR" sz="2800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higher</a:t>
            </a:r>
            <a:r>
              <a:rPr lang="tr-TR" sz="28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step </a:t>
            </a:r>
            <a:r>
              <a:rPr lang="tr-TR" sz="2800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counts</a:t>
            </a:r>
            <a:r>
              <a:rPr lang="tr-TR" sz="28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, </a:t>
            </a:r>
            <a:r>
              <a:rPr lang="tr-TR" sz="2800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potentially</a:t>
            </a:r>
            <a:r>
              <a:rPr lang="tr-TR" sz="28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tr-TR" sz="2800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due</a:t>
            </a:r>
            <a:r>
              <a:rPr lang="tr-TR" sz="28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tr-TR" sz="2800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to</a:t>
            </a:r>
            <a:r>
              <a:rPr lang="tr-TR" sz="28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tr-TR" sz="2800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better</a:t>
            </a:r>
            <a:r>
              <a:rPr lang="tr-TR" sz="28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tr-TR" sz="2800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weather</a:t>
            </a:r>
            <a:r>
              <a:rPr lang="tr-TR" sz="28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tr-TR" sz="2800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encouraging</a:t>
            </a:r>
            <a:r>
              <a:rPr lang="tr-TR" sz="28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tr-TR" sz="2800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both</a:t>
            </a:r>
            <a:r>
              <a:rPr lang="tr-TR" sz="28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tr-TR" sz="2800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indoor</a:t>
            </a:r>
            <a:r>
              <a:rPr lang="tr-TR" sz="28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tr-TR" sz="2800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and</a:t>
            </a:r>
            <a:r>
              <a:rPr lang="tr-TR" sz="28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tr-TR" sz="2800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outdoor</a:t>
            </a:r>
            <a:r>
              <a:rPr lang="tr-TR" sz="28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tr-TR" sz="2800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activities</a:t>
            </a:r>
            <a:r>
              <a:rPr lang="tr-TR" sz="28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. </a:t>
            </a:r>
            <a:r>
              <a:rPr lang="tr-TR" sz="2800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However</a:t>
            </a:r>
            <a:r>
              <a:rPr lang="tr-TR" sz="28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, a </a:t>
            </a:r>
            <a:r>
              <a:rPr lang="tr-TR" sz="2800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decline</a:t>
            </a:r>
            <a:r>
              <a:rPr lang="tr-TR" sz="28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in step </a:t>
            </a:r>
            <a:r>
              <a:rPr lang="tr-TR" sz="2800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counts</a:t>
            </a:r>
            <a:r>
              <a:rPr lang="tr-TR" sz="28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tr-TR" sz="2800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across</a:t>
            </a:r>
            <a:r>
              <a:rPr lang="tr-TR" sz="28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tr-TR" sz="2800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spring</a:t>
            </a:r>
            <a:r>
              <a:rPr lang="tr-TR" sz="28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tr-TR" sz="2800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terms</a:t>
            </a:r>
            <a:r>
              <a:rPr lang="tr-TR" sz="28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tr-TR" sz="2800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indicates</a:t>
            </a:r>
            <a:r>
              <a:rPr lang="tr-TR" sz="28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tr-TR" sz="2800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the</a:t>
            </a:r>
            <a:r>
              <a:rPr lang="tr-TR" sz="28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tr-TR" sz="2800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impact</a:t>
            </a:r>
            <a:r>
              <a:rPr lang="tr-TR" sz="28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of </a:t>
            </a:r>
            <a:r>
              <a:rPr lang="tr-TR" sz="2800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rising</a:t>
            </a:r>
            <a:r>
              <a:rPr lang="tr-TR" sz="28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tr-TR" sz="2800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academic</a:t>
            </a:r>
            <a:r>
              <a:rPr lang="tr-TR" sz="28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tr-TR" sz="2800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pressure</a:t>
            </a:r>
            <a:r>
              <a:rPr lang="tr-TR" sz="28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on </a:t>
            </a:r>
            <a:r>
              <a:rPr lang="tr-TR" sz="2800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physical</a:t>
            </a:r>
            <a:r>
              <a:rPr lang="tr-TR" sz="28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tr-TR" sz="2800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activity</a:t>
            </a:r>
            <a:r>
              <a:rPr lang="tr-TR" sz="28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. </a:t>
            </a:r>
            <a:r>
              <a:rPr lang="tr-TR" sz="2800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This</a:t>
            </a:r>
            <a:r>
              <a:rPr lang="tr-TR" sz="28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tr-TR" sz="2800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analysis</a:t>
            </a:r>
            <a:r>
              <a:rPr lang="tr-TR" sz="28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tr-TR" sz="2800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highlights</a:t>
            </a:r>
            <a:r>
              <a:rPr lang="tr-TR" sz="28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tr-TR" sz="2800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seasonal</a:t>
            </a:r>
            <a:r>
              <a:rPr lang="tr-TR" sz="28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tr-TR" sz="2800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variations</a:t>
            </a:r>
            <a:r>
              <a:rPr lang="tr-TR" sz="28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tr-TR" sz="2800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and</a:t>
            </a:r>
            <a:r>
              <a:rPr lang="tr-TR" sz="28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tr-TR" sz="2800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the</a:t>
            </a:r>
            <a:r>
              <a:rPr lang="tr-TR" sz="28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tr-TR" sz="2800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influence</a:t>
            </a:r>
            <a:r>
              <a:rPr lang="tr-TR" sz="28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of </a:t>
            </a:r>
            <a:r>
              <a:rPr lang="tr-TR" sz="2800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academic</a:t>
            </a:r>
            <a:r>
              <a:rPr lang="tr-TR" sz="28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tr-TR" sz="2800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workload</a:t>
            </a:r>
            <a:r>
              <a:rPr lang="tr-TR" sz="28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on step </a:t>
            </a:r>
            <a:r>
              <a:rPr lang="tr-TR" sz="2800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counts</a:t>
            </a:r>
            <a:r>
              <a:rPr lang="tr-TR" sz="28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.</a:t>
            </a:r>
            <a:endParaRPr lang="tr-TR" sz="2800" dirty="0"/>
          </a:p>
        </p:txBody>
      </p:sp>
    </p:spTree>
    <p:extLst>
      <p:ext uri="{BB962C8B-B14F-4D97-AF65-F5344CB8AC3E}">
        <p14:creationId xmlns:p14="http://schemas.microsoft.com/office/powerpoint/2010/main" val="5167299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979B26B-823E-F5F2-A14F-8D9510BE55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289282"/>
            <a:ext cx="7729728" cy="1188720"/>
          </a:xfrm>
        </p:spPr>
        <p:txBody>
          <a:bodyPr/>
          <a:lstStyle/>
          <a:p>
            <a:r>
              <a:rPr lang="tr-TR" dirty="0" err="1"/>
              <a:t>Analysıs</a:t>
            </a:r>
            <a:r>
              <a:rPr lang="tr-TR" dirty="0"/>
              <a:t> of </a:t>
            </a:r>
            <a:r>
              <a:rPr lang="tr-TR" dirty="0" err="1"/>
              <a:t>flıghts</a:t>
            </a:r>
            <a:r>
              <a:rPr lang="tr-TR" dirty="0"/>
              <a:t> </a:t>
            </a:r>
            <a:r>
              <a:rPr lang="tr-TR" dirty="0" err="1"/>
              <a:t>clımbed</a:t>
            </a:r>
            <a:r>
              <a:rPr lang="tr-TR" dirty="0"/>
              <a:t> </a:t>
            </a:r>
            <a:r>
              <a:rPr lang="tr-TR" dirty="0" err="1"/>
              <a:t>metrıc</a:t>
            </a:r>
            <a:endParaRPr lang="tr-TR" dirty="0"/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39CE0F67-15EB-04C5-EB60-296B731C42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74668" y="1614138"/>
            <a:ext cx="8842664" cy="4954580"/>
          </a:xfrm>
        </p:spPr>
      </p:pic>
    </p:spTree>
    <p:extLst>
      <p:ext uri="{BB962C8B-B14F-4D97-AF65-F5344CB8AC3E}">
        <p14:creationId xmlns:p14="http://schemas.microsoft.com/office/powerpoint/2010/main" val="16966895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64B26734-AC4F-1B91-F49C-649F5E5B5A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3932" y="830407"/>
            <a:ext cx="10686979" cy="4988503"/>
          </a:xfrm>
        </p:spPr>
      </p:pic>
    </p:spTree>
    <p:extLst>
      <p:ext uri="{BB962C8B-B14F-4D97-AF65-F5344CB8AC3E}">
        <p14:creationId xmlns:p14="http://schemas.microsoft.com/office/powerpoint/2010/main" val="19136885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0C5C2421-BEF1-0CA0-9F5D-11B5448462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362019"/>
            <a:ext cx="7729728" cy="1188720"/>
          </a:xfrm>
        </p:spPr>
        <p:txBody>
          <a:bodyPr/>
          <a:lstStyle/>
          <a:p>
            <a:r>
              <a:rPr lang="tr-TR" dirty="0" err="1"/>
              <a:t>Observatıons</a:t>
            </a:r>
            <a:r>
              <a:rPr lang="tr-TR" dirty="0"/>
              <a:t> on </a:t>
            </a:r>
            <a:r>
              <a:rPr lang="tr-TR" dirty="0" err="1"/>
              <a:t>flıghts</a:t>
            </a:r>
            <a:r>
              <a:rPr lang="tr-TR" dirty="0"/>
              <a:t> </a:t>
            </a:r>
            <a:r>
              <a:rPr lang="tr-TR" dirty="0" err="1"/>
              <a:t>clımbed</a:t>
            </a:r>
            <a:endParaRPr lang="tr-TR" dirty="0"/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DA13BD0E-CD18-4B07-BDAE-39280CE7EC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7647" y="2108489"/>
            <a:ext cx="5282161" cy="3762374"/>
          </a:xfrm>
        </p:spPr>
      </p:pic>
      <p:sp>
        <p:nvSpPr>
          <p:cNvPr id="6" name="Metin kutusu 5">
            <a:extLst>
              <a:ext uri="{FF2B5EF4-FFF2-40B4-BE49-F238E27FC236}">
                <a16:creationId xmlns:a16="http://schemas.microsoft.com/office/drawing/2014/main" id="{5A9EDFBE-1C2A-270A-6D37-C7AF0B5C0FED}"/>
              </a:ext>
            </a:extLst>
          </p:cNvPr>
          <p:cNvSpPr txBox="1"/>
          <p:nvPr/>
        </p:nvSpPr>
        <p:spPr>
          <a:xfrm>
            <a:off x="6096000" y="2026227"/>
            <a:ext cx="5496792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0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tr-TR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20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analysis</a:t>
            </a:r>
            <a:r>
              <a:rPr lang="tr-TR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20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shows</a:t>
            </a:r>
            <a:r>
              <a:rPr lang="tr-TR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tr-TR" sz="20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strong</a:t>
            </a:r>
            <a:r>
              <a:rPr lang="tr-TR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20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correlation</a:t>
            </a:r>
            <a:r>
              <a:rPr lang="tr-TR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20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between</a:t>
            </a:r>
            <a:r>
              <a:rPr lang="tr-TR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20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dormitory</a:t>
            </a:r>
            <a:r>
              <a:rPr lang="tr-TR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20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floor</a:t>
            </a:r>
            <a:r>
              <a:rPr lang="tr-TR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20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level</a:t>
            </a:r>
            <a:r>
              <a:rPr lang="tr-TR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20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tr-TR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20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average</a:t>
            </a:r>
            <a:r>
              <a:rPr lang="tr-TR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20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flights</a:t>
            </a:r>
            <a:r>
              <a:rPr lang="tr-TR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20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climbed</a:t>
            </a:r>
            <a:r>
              <a:rPr lang="tr-TR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tr-TR" sz="20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Living</a:t>
            </a:r>
            <a:r>
              <a:rPr lang="tr-TR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on </a:t>
            </a:r>
            <a:r>
              <a:rPr lang="tr-TR" sz="20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higher</a:t>
            </a:r>
            <a:r>
              <a:rPr lang="tr-TR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20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floors</a:t>
            </a:r>
            <a:r>
              <a:rPr lang="tr-TR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tr-TR" sz="20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such</a:t>
            </a:r>
            <a:r>
              <a:rPr lang="tr-TR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as </a:t>
            </a:r>
            <a:r>
              <a:rPr lang="tr-TR" sz="20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tr-TR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2nd </a:t>
            </a:r>
            <a:r>
              <a:rPr lang="tr-TR" sz="20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floor</a:t>
            </a:r>
            <a:r>
              <a:rPr lang="tr-TR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20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during</a:t>
            </a:r>
            <a:r>
              <a:rPr lang="tr-TR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20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Freshman</a:t>
            </a:r>
            <a:r>
              <a:rPr lang="tr-TR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1 (5.3 </a:t>
            </a:r>
            <a:r>
              <a:rPr lang="tr-TR" sz="20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flights</a:t>
            </a:r>
            <a:r>
              <a:rPr lang="tr-TR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r>
              <a:rPr lang="tr-TR" sz="20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tr-TR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20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tr-TR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3rd </a:t>
            </a:r>
            <a:r>
              <a:rPr lang="tr-TR" sz="20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floor</a:t>
            </a:r>
            <a:r>
              <a:rPr lang="tr-TR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20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during</a:t>
            </a:r>
            <a:r>
              <a:rPr lang="tr-TR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20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Sophomore</a:t>
            </a:r>
            <a:r>
              <a:rPr lang="tr-TR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2 (7.8 </a:t>
            </a:r>
            <a:r>
              <a:rPr lang="tr-TR" sz="20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flights</a:t>
            </a:r>
            <a:r>
              <a:rPr lang="tr-TR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), led </a:t>
            </a:r>
            <a:r>
              <a:rPr lang="tr-TR" sz="20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tr-TR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20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significantly</a:t>
            </a:r>
            <a:r>
              <a:rPr lang="tr-TR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20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higher</a:t>
            </a:r>
            <a:r>
              <a:rPr lang="tr-TR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20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stair</a:t>
            </a:r>
            <a:r>
              <a:rPr lang="tr-TR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20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usage</a:t>
            </a:r>
            <a:r>
              <a:rPr lang="tr-TR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tr-TR" sz="20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</a:t>
            </a:r>
            <a:r>
              <a:rPr lang="tr-TR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20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contrast</a:t>
            </a:r>
            <a:r>
              <a:rPr lang="tr-TR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tr-TR" sz="20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living</a:t>
            </a:r>
            <a:r>
              <a:rPr lang="tr-TR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on </a:t>
            </a:r>
            <a:r>
              <a:rPr lang="tr-TR" sz="20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tr-TR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20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ground</a:t>
            </a:r>
            <a:r>
              <a:rPr lang="tr-TR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20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floor</a:t>
            </a:r>
            <a:r>
              <a:rPr lang="tr-TR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20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during</a:t>
            </a:r>
            <a:r>
              <a:rPr lang="tr-TR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20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Freshman</a:t>
            </a:r>
            <a:r>
              <a:rPr lang="tr-TR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2 </a:t>
            </a:r>
            <a:r>
              <a:rPr lang="tr-TR" sz="20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tr-TR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20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Sophomore</a:t>
            </a:r>
            <a:r>
              <a:rPr lang="tr-TR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1 </a:t>
            </a:r>
            <a:r>
              <a:rPr lang="tr-TR" sz="20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resulted</a:t>
            </a:r>
            <a:r>
              <a:rPr lang="tr-TR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in minimal </a:t>
            </a:r>
            <a:r>
              <a:rPr lang="tr-TR" sz="20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stair</a:t>
            </a:r>
            <a:r>
              <a:rPr lang="tr-TR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20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usage</a:t>
            </a:r>
            <a:r>
              <a:rPr lang="tr-TR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tr-TR" sz="20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lang="tr-TR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20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averages</a:t>
            </a:r>
            <a:r>
              <a:rPr lang="tr-TR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of 2.1 </a:t>
            </a:r>
            <a:r>
              <a:rPr lang="tr-TR" sz="20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tr-TR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2.4 </a:t>
            </a:r>
            <a:r>
              <a:rPr lang="tr-TR" sz="20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flights</a:t>
            </a:r>
            <a:r>
              <a:rPr lang="tr-TR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tr-TR" sz="20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respectively</a:t>
            </a:r>
            <a:r>
              <a:rPr lang="tr-TR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tr-TR" sz="20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This</a:t>
            </a:r>
            <a:r>
              <a:rPr lang="tr-TR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20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highlights</a:t>
            </a:r>
            <a:r>
              <a:rPr lang="tr-TR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how </a:t>
            </a:r>
            <a:r>
              <a:rPr lang="tr-TR" sz="20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dormitory</a:t>
            </a:r>
            <a:r>
              <a:rPr lang="tr-TR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20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arrangements</a:t>
            </a:r>
            <a:r>
              <a:rPr lang="tr-TR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20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influence</a:t>
            </a:r>
            <a:r>
              <a:rPr lang="tr-TR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20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daily</a:t>
            </a:r>
            <a:r>
              <a:rPr lang="tr-TR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20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physical</a:t>
            </a:r>
            <a:r>
              <a:rPr lang="tr-TR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20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activity</a:t>
            </a:r>
            <a:r>
              <a:rPr lang="tr-TR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20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tr-TR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20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overall</a:t>
            </a:r>
            <a:r>
              <a:rPr lang="tr-TR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20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health-related</a:t>
            </a:r>
            <a:r>
              <a:rPr lang="tr-TR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20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metrics</a:t>
            </a:r>
            <a:r>
              <a:rPr lang="tr-TR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tr-TR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33602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EDC484B-E8CB-BCAE-7D5A-407D9268B8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3956" y="301752"/>
            <a:ext cx="7729728" cy="1188720"/>
          </a:xfrm>
        </p:spPr>
        <p:txBody>
          <a:bodyPr/>
          <a:lstStyle/>
          <a:p>
            <a:r>
              <a:rPr lang="tr-TR" dirty="0"/>
              <a:t>Data </a:t>
            </a:r>
            <a:r>
              <a:rPr lang="tr-TR" dirty="0" err="1"/>
              <a:t>preprocessıng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2333AD18-FC24-3AF3-63DE-DA2791F6A8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0980" y="1988876"/>
            <a:ext cx="6971052" cy="4567372"/>
          </a:xfrm>
        </p:spPr>
        <p:txBody>
          <a:bodyPr>
            <a:normAutofit/>
          </a:bodyPr>
          <a:lstStyle/>
          <a:p>
            <a:r>
              <a:rPr lang="tr-TR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 </a:t>
            </a:r>
            <a:r>
              <a:rPr lang="tr-TR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preprocessed</a:t>
            </a:r>
            <a:r>
              <a:rPr lang="tr-TR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tr-TR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raw</a:t>
            </a:r>
            <a:r>
              <a:rPr lang="tr-TR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data(XML file) </a:t>
            </a:r>
            <a:r>
              <a:rPr lang="tr-TR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collected</a:t>
            </a:r>
            <a:r>
              <a:rPr lang="tr-TR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from</a:t>
            </a:r>
            <a:r>
              <a:rPr lang="tr-TR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Apple </a:t>
            </a:r>
            <a:r>
              <a:rPr lang="tr-TR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Health</a:t>
            </a:r>
            <a:r>
              <a:rPr lang="tr-TR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tr-TR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clean</a:t>
            </a:r>
            <a:r>
              <a:rPr lang="tr-TR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tr-TR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structure</a:t>
            </a:r>
            <a:r>
              <a:rPr lang="tr-TR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it </a:t>
            </a:r>
            <a:r>
              <a:rPr lang="tr-TR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into</a:t>
            </a:r>
            <a:r>
              <a:rPr lang="tr-TR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an </a:t>
            </a:r>
            <a:r>
              <a:rPr lang="tr-TR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organized</a:t>
            </a:r>
            <a:r>
              <a:rPr lang="tr-TR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CSV format. </a:t>
            </a:r>
            <a:r>
              <a:rPr lang="tr-TR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This</a:t>
            </a:r>
            <a:r>
              <a:rPr lang="tr-TR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process</a:t>
            </a:r>
            <a:r>
              <a:rPr lang="tr-TR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made</a:t>
            </a:r>
            <a:r>
              <a:rPr lang="tr-TR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subsequent</a:t>
            </a:r>
            <a:r>
              <a:rPr lang="tr-TR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implementations</a:t>
            </a:r>
            <a:r>
              <a:rPr lang="tr-TR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tr-TR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calculations</a:t>
            </a:r>
            <a:r>
              <a:rPr lang="tr-TR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on </a:t>
            </a:r>
            <a:r>
              <a:rPr lang="tr-TR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tr-TR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data </a:t>
            </a:r>
            <a:r>
              <a:rPr lang="tr-TR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more</a:t>
            </a:r>
            <a:r>
              <a:rPr lang="tr-TR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convenient</a:t>
            </a:r>
            <a:r>
              <a:rPr lang="tr-TR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tr-TR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tr-TR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tr-TR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raw</a:t>
            </a:r>
            <a:r>
              <a:rPr lang="tr-TR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XML data </a:t>
            </a:r>
            <a:r>
              <a:rPr lang="tr-TR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from</a:t>
            </a:r>
            <a:r>
              <a:rPr lang="tr-TR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tr-TR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Apple </a:t>
            </a:r>
            <a:r>
              <a:rPr lang="tr-TR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Health</a:t>
            </a:r>
            <a:r>
              <a:rPr lang="tr-TR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app</a:t>
            </a:r>
            <a:r>
              <a:rPr lang="tr-TR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was</a:t>
            </a:r>
            <a:r>
              <a:rPr lang="tr-TR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processed</a:t>
            </a:r>
            <a:r>
              <a:rPr lang="tr-TR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tr-TR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organized</a:t>
            </a:r>
            <a:r>
              <a:rPr lang="tr-TR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into</a:t>
            </a:r>
            <a:r>
              <a:rPr lang="tr-TR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structured</a:t>
            </a:r>
            <a:r>
              <a:rPr lang="tr-TR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CSV </a:t>
            </a:r>
            <a:r>
              <a:rPr lang="tr-TR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files</a:t>
            </a:r>
            <a:r>
              <a:rPr lang="tr-TR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tr-TR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Relevant</a:t>
            </a:r>
            <a:r>
              <a:rPr lang="tr-TR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metrics</a:t>
            </a:r>
            <a:r>
              <a:rPr lang="tr-TR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were</a:t>
            </a:r>
            <a:r>
              <a:rPr lang="tr-TR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extracted</a:t>
            </a:r>
            <a:r>
              <a:rPr lang="tr-TR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using</a:t>
            </a:r>
            <a:r>
              <a:rPr lang="tr-TR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lang="tr-TR" dirty="0" err="1">
                <a:latin typeface="Arial" panose="020B0604020202020204" pitchFamily="34" charset="0"/>
                <a:cs typeface="Arial" panose="020B0604020202020204" pitchFamily="34" charset="0"/>
              </a:rPr>
              <a:t>xml.etree.ElementTree</a:t>
            </a:r>
            <a:r>
              <a:rPr lang="tr-TR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lang="tr-TR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tr-TR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organized</a:t>
            </a:r>
            <a:r>
              <a:rPr lang="tr-TR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in a </a:t>
            </a:r>
            <a:r>
              <a:rPr lang="tr-TR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pandas</a:t>
            </a:r>
            <a:r>
              <a:rPr lang="tr-TR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lang="tr-TR" dirty="0" err="1">
                <a:latin typeface="Arial" panose="020B0604020202020204" pitchFamily="34" charset="0"/>
                <a:cs typeface="Arial" panose="020B0604020202020204" pitchFamily="34" charset="0"/>
              </a:rPr>
              <a:t>DataFrame</a:t>
            </a:r>
            <a:r>
              <a:rPr lang="tr-TR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tr-TR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lang="tr-TR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dates</a:t>
            </a:r>
            <a:r>
              <a:rPr lang="tr-TR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converted</a:t>
            </a:r>
            <a:r>
              <a:rPr lang="tr-TR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tr-TR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easier</a:t>
            </a:r>
            <a:r>
              <a:rPr lang="tr-TR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manipulation</a:t>
            </a:r>
            <a:r>
              <a:rPr lang="tr-TR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Daily </a:t>
            </a:r>
            <a:r>
              <a:rPr lang="tr-TR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totals</a:t>
            </a:r>
            <a:r>
              <a:rPr lang="tr-TR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tr-TR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averages</a:t>
            </a:r>
            <a:r>
              <a:rPr lang="tr-TR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were</a:t>
            </a:r>
            <a:r>
              <a:rPr lang="tr-TR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calculated</a:t>
            </a:r>
            <a:r>
              <a:rPr lang="tr-TR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tr-TR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tr-TR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tr-TR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data </a:t>
            </a:r>
            <a:r>
              <a:rPr lang="tr-TR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was</a:t>
            </a:r>
            <a:r>
              <a:rPr lang="tr-TR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filtered</a:t>
            </a:r>
            <a:r>
              <a:rPr lang="tr-TR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into</a:t>
            </a:r>
            <a:r>
              <a:rPr lang="tr-TR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academic</a:t>
            </a:r>
            <a:r>
              <a:rPr lang="tr-TR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periods</a:t>
            </a:r>
            <a:r>
              <a:rPr lang="tr-TR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tr-TR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tr-TR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final </a:t>
            </a:r>
            <a:r>
              <a:rPr lang="tr-TR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dataset</a:t>
            </a:r>
            <a:r>
              <a:rPr lang="tr-TR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tr-TR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structured</a:t>
            </a:r>
            <a:r>
              <a:rPr lang="tr-TR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by</a:t>
            </a:r>
            <a:r>
              <a:rPr lang="tr-TR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school</a:t>
            </a:r>
            <a:r>
              <a:rPr lang="tr-TR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periods</a:t>
            </a:r>
            <a:r>
              <a:rPr lang="tr-TR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tr-TR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was</a:t>
            </a:r>
            <a:r>
              <a:rPr lang="tr-TR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exported</a:t>
            </a:r>
            <a:r>
              <a:rPr lang="tr-TR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as a CSV </a:t>
            </a:r>
            <a:r>
              <a:rPr lang="tr-TR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tr-TR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further</a:t>
            </a:r>
            <a:r>
              <a:rPr lang="tr-TR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analysis</a:t>
            </a:r>
            <a:r>
              <a:rPr lang="tr-TR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tr-T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0D2872A2-10A0-3F54-C2B3-63711C6EC7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8941" y="1988876"/>
            <a:ext cx="4412079" cy="3674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5707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3A148F5-F912-E9DE-FE35-C9D2D41361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8400" y="310064"/>
            <a:ext cx="7729728" cy="1188720"/>
          </a:xfrm>
        </p:spPr>
        <p:txBody>
          <a:bodyPr/>
          <a:lstStyle/>
          <a:p>
            <a:r>
              <a:rPr lang="tr-TR" dirty="0" err="1"/>
              <a:t>Correlatıon</a:t>
            </a:r>
            <a:r>
              <a:rPr lang="tr-TR" dirty="0"/>
              <a:t> </a:t>
            </a:r>
            <a:r>
              <a:rPr lang="tr-TR" dirty="0" err="1"/>
              <a:t>matrıx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4DEB0BB1-DD74-6DB5-670C-1A3522B836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955" y="1619735"/>
            <a:ext cx="6954427" cy="3101983"/>
          </a:xfrm>
        </p:spPr>
        <p:txBody>
          <a:bodyPr/>
          <a:lstStyle/>
          <a:p>
            <a:r>
              <a:rPr lang="tr-TR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After</a:t>
            </a:r>
            <a:r>
              <a:rPr lang="tr-TR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structuring</a:t>
            </a:r>
            <a:r>
              <a:rPr lang="tr-TR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tr-TR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data, I </a:t>
            </a:r>
            <a:r>
              <a:rPr lang="tr-TR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analyzed</a:t>
            </a:r>
            <a:r>
              <a:rPr lang="tr-TR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correlations</a:t>
            </a:r>
            <a:r>
              <a:rPr lang="tr-TR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between</a:t>
            </a:r>
            <a:r>
              <a:rPr lang="tr-TR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metrics</a:t>
            </a:r>
            <a:r>
              <a:rPr lang="tr-TR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such</a:t>
            </a:r>
            <a:r>
              <a:rPr lang="tr-TR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as step </a:t>
            </a:r>
            <a:r>
              <a:rPr lang="tr-TR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count</a:t>
            </a:r>
            <a:r>
              <a:rPr lang="tr-TR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tr-TR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distance</a:t>
            </a:r>
            <a:r>
              <a:rPr lang="tr-TR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tr-TR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flights</a:t>
            </a:r>
            <a:r>
              <a:rPr lang="tr-TR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climbed</a:t>
            </a:r>
            <a:r>
              <a:rPr lang="tr-TR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tr-TR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tr-TR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energy</a:t>
            </a:r>
            <a:r>
              <a:rPr lang="tr-TR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burned</a:t>
            </a:r>
            <a:r>
              <a:rPr lang="tr-TR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tr-TR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tr-TR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do </a:t>
            </a:r>
            <a:r>
              <a:rPr lang="tr-TR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this</a:t>
            </a:r>
            <a:r>
              <a:rPr lang="tr-TR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I </a:t>
            </a:r>
            <a:r>
              <a:rPr lang="tr-TR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created</a:t>
            </a:r>
            <a:r>
              <a:rPr lang="tr-TR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tr-TR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correlation</a:t>
            </a:r>
            <a:r>
              <a:rPr lang="tr-TR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matrix</a:t>
            </a:r>
            <a:r>
              <a:rPr lang="tr-TR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tr-TR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deeper</a:t>
            </a:r>
            <a:r>
              <a:rPr lang="tr-TR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investigation</a:t>
            </a:r>
            <a:r>
              <a:rPr lang="tr-TR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tr-T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BD8A5CFB-7C77-16BE-D583-70B18451A5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510" y="2996251"/>
            <a:ext cx="6019015" cy="3618276"/>
          </a:xfrm>
          <a:prstGeom prst="rect">
            <a:avLst/>
          </a:prstGeom>
        </p:spPr>
      </p:pic>
      <p:sp>
        <p:nvSpPr>
          <p:cNvPr id="6" name="Metin kutusu 5">
            <a:extLst>
              <a:ext uri="{FF2B5EF4-FFF2-40B4-BE49-F238E27FC236}">
                <a16:creationId xmlns:a16="http://schemas.microsoft.com/office/drawing/2014/main" id="{FEA307F5-AA7B-FE1E-37F2-E1275B0A1FBE}"/>
              </a:ext>
            </a:extLst>
          </p:cNvPr>
          <p:cNvSpPr txBox="1"/>
          <p:nvPr/>
        </p:nvSpPr>
        <p:spPr>
          <a:xfrm>
            <a:off x="7553636" y="1919712"/>
            <a:ext cx="42291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tr-TR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correlation</a:t>
            </a:r>
            <a:r>
              <a:rPr lang="tr-TR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heatmap</a:t>
            </a:r>
            <a:r>
              <a:rPr lang="tr-TR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reveals</a:t>
            </a:r>
            <a:r>
              <a:rPr lang="tr-TR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strong</a:t>
            </a:r>
            <a:r>
              <a:rPr lang="tr-TR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positive</a:t>
            </a:r>
            <a:r>
              <a:rPr lang="tr-TR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relationships</a:t>
            </a:r>
            <a:r>
              <a:rPr lang="tr-TR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between</a:t>
            </a:r>
            <a:r>
              <a:rPr lang="tr-TR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Step </a:t>
            </a:r>
            <a:r>
              <a:rPr lang="tr-TR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Count</a:t>
            </a:r>
            <a:r>
              <a:rPr lang="tr-TR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tr-TR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Walking</a:t>
            </a:r>
            <a:r>
              <a:rPr lang="tr-TR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+ </a:t>
            </a:r>
            <a:r>
              <a:rPr lang="tr-TR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Running</a:t>
            </a:r>
            <a:r>
              <a:rPr lang="tr-TR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Distance</a:t>
            </a:r>
            <a:r>
              <a:rPr lang="tr-TR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tr-TR" dirty="0">
                <a:latin typeface="Arial" panose="020B0604020202020204" pitchFamily="34" charset="0"/>
                <a:cs typeface="Arial" panose="020B0604020202020204" pitchFamily="34" charset="0"/>
              </a:rPr>
              <a:t>+0.90), </a:t>
            </a:r>
            <a:r>
              <a:rPr lang="tr-TR" dirty="0" err="1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tr-TR" dirty="0">
                <a:latin typeface="Arial" panose="020B0604020202020204" pitchFamily="34" charset="0"/>
                <a:cs typeface="Arial" panose="020B0604020202020204" pitchFamily="34" charset="0"/>
              </a:rPr>
              <a:t> Active </a:t>
            </a:r>
            <a:r>
              <a:rPr lang="tr-TR" dirty="0" err="1">
                <a:latin typeface="Arial" panose="020B0604020202020204" pitchFamily="34" charset="0"/>
                <a:cs typeface="Arial" panose="020B0604020202020204" pitchFamily="34" charset="0"/>
              </a:rPr>
              <a:t>Energy</a:t>
            </a:r>
            <a:r>
              <a:rPr lang="tr-TR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tr-TR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+0.85). </a:t>
            </a:r>
            <a:r>
              <a:rPr lang="tr-TR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Walking</a:t>
            </a:r>
            <a:r>
              <a:rPr lang="tr-TR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Distance</a:t>
            </a:r>
            <a:r>
              <a:rPr lang="tr-TR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tr-TR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Active </a:t>
            </a:r>
            <a:r>
              <a:rPr lang="tr-TR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Energy</a:t>
            </a:r>
            <a:r>
              <a:rPr lang="tr-TR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are</a:t>
            </a:r>
            <a:r>
              <a:rPr lang="tr-TR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also</a:t>
            </a:r>
            <a:r>
              <a:rPr lang="tr-TR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closely</a:t>
            </a:r>
            <a:r>
              <a:rPr lang="tr-TR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linked</a:t>
            </a:r>
            <a:r>
              <a:rPr lang="tr-TR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tr-TR" dirty="0">
                <a:latin typeface="Arial" panose="020B0604020202020204" pitchFamily="34" charset="0"/>
                <a:cs typeface="Arial" panose="020B0604020202020204" pitchFamily="34" charset="0"/>
              </a:rPr>
              <a:t>+0.88). </a:t>
            </a:r>
            <a:r>
              <a:rPr lang="tr-TR" dirty="0" err="1">
                <a:latin typeface="Arial" panose="020B0604020202020204" pitchFamily="34" charset="0"/>
                <a:cs typeface="Arial" panose="020B0604020202020204" pitchFamily="34" charset="0"/>
              </a:rPr>
              <a:t>Flights</a:t>
            </a:r>
            <a:r>
              <a:rPr lang="tr-TR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dirty="0" err="1">
                <a:latin typeface="Arial" panose="020B0604020202020204" pitchFamily="34" charset="0"/>
                <a:cs typeface="Arial" panose="020B0604020202020204" pitchFamily="34" charset="0"/>
              </a:rPr>
              <a:t>Climbed</a:t>
            </a:r>
            <a:r>
              <a:rPr lang="tr-TR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dirty="0" err="1">
                <a:latin typeface="Arial" panose="020B0604020202020204" pitchFamily="34" charset="0"/>
                <a:cs typeface="Arial" panose="020B0604020202020204" pitchFamily="34" charset="0"/>
              </a:rPr>
              <a:t>shows</a:t>
            </a:r>
            <a:r>
              <a:rPr lang="tr-TR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dirty="0" err="1">
                <a:latin typeface="Arial" panose="020B0604020202020204" pitchFamily="34" charset="0"/>
                <a:cs typeface="Arial" panose="020B0604020202020204" pitchFamily="34" charset="0"/>
              </a:rPr>
              <a:t>weaker</a:t>
            </a:r>
            <a:r>
              <a:rPr lang="tr-TR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dirty="0" err="1">
                <a:latin typeface="Arial" panose="020B0604020202020204" pitchFamily="34" charset="0"/>
                <a:cs typeface="Arial" panose="020B0604020202020204" pitchFamily="34" charset="0"/>
              </a:rPr>
              <a:t>correlations</a:t>
            </a:r>
            <a:r>
              <a:rPr lang="tr-TR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tr-TR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+0.60), </a:t>
            </a:r>
            <a:r>
              <a:rPr lang="tr-TR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indicating</a:t>
            </a:r>
            <a:r>
              <a:rPr lang="tr-TR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it </a:t>
            </a:r>
            <a:r>
              <a:rPr lang="tr-TR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represents</a:t>
            </a:r>
            <a:r>
              <a:rPr lang="tr-TR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tr-TR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distinct</a:t>
            </a:r>
            <a:r>
              <a:rPr lang="tr-TR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activity</a:t>
            </a:r>
            <a:r>
              <a:rPr lang="tr-TR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No </a:t>
            </a:r>
            <a:r>
              <a:rPr lang="tr-TR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negative</a:t>
            </a:r>
            <a:r>
              <a:rPr lang="tr-TR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correlations</a:t>
            </a:r>
            <a:r>
              <a:rPr lang="tr-TR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were</a:t>
            </a:r>
            <a:r>
              <a:rPr lang="tr-TR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observed</a:t>
            </a:r>
            <a:r>
              <a:rPr lang="tr-TR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tr-TR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highlighting</a:t>
            </a:r>
            <a:r>
              <a:rPr lang="tr-TR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consistency</a:t>
            </a:r>
            <a:r>
              <a:rPr lang="tr-TR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tr-TR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activity</a:t>
            </a:r>
            <a:r>
              <a:rPr lang="tr-TR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trends</a:t>
            </a:r>
            <a:r>
              <a:rPr lang="tr-TR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Step </a:t>
            </a:r>
            <a:r>
              <a:rPr lang="tr-TR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Count</a:t>
            </a:r>
            <a:r>
              <a:rPr lang="tr-TR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emerges</a:t>
            </a:r>
            <a:r>
              <a:rPr lang="tr-TR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as a </a:t>
            </a:r>
            <a:r>
              <a:rPr lang="tr-TR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central</a:t>
            </a:r>
            <a:r>
              <a:rPr lang="tr-TR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metric</a:t>
            </a:r>
            <a:r>
              <a:rPr lang="tr-TR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tr-TR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while</a:t>
            </a:r>
            <a:r>
              <a:rPr lang="tr-TR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Flights</a:t>
            </a:r>
            <a:r>
              <a:rPr lang="tr-TR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Climbed</a:t>
            </a:r>
            <a:r>
              <a:rPr lang="tr-TR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reflects</a:t>
            </a:r>
            <a:r>
              <a:rPr lang="tr-TR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tr-TR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specific</a:t>
            </a:r>
            <a:r>
              <a:rPr lang="tr-TR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aspect</a:t>
            </a:r>
            <a:r>
              <a:rPr lang="tr-TR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of </a:t>
            </a:r>
            <a:r>
              <a:rPr lang="tr-TR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physical</a:t>
            </a:r>
            <a:r>
              <a:rPr lang="tr-TR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activity</a:t>
            </a:r>
            <a:r>
              <a:rPr lang="tr-TR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tr-TR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guiding</a:t>
            </a:r>
            <a:r>
              <a:rPr lang="tr-TR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further</a:t>
            </a:r>
            <a:r>
              <a:rPr lang="tr-TR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analysis</a:t>
            </a:r>
            <a:r>
              <a:rPr lang="tr-TR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into</a:t>
            </a:r>
            <a:r>
              <a:rPr lang="tr-TR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energy</a:t>
            </a:r>
            <a:r>
              <a:rPr lang="tr-TR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expenditure</a:t>
            </a:r>
            <a:r>
              <a:rPr lang="tr-TR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tr-TR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stair-climbing</a:t>
            </a:r>
            <a:r>
              <a:rPr lang="tr-TR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patterns</a:t>
            </a:r>
            <a:r>
              <a:rPr lang="tr-TR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tr-T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39089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2DC8BB91-8197-0203-C69E-E05ACE703F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523613"/>
            <a:ext cx="7729728" cy="1188720"/>
          </a:xfrm>
        </p:spPr>
        <p:txBody>
          <a:bodyPr/>
          <a:lstStyle/>
          <a:p>
            <a:r>
              <a:rPr lang="tr-TR" dirty="0"/>
              <a:t>DATA ANALYSIS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74E70EDE-1924-7650-12DD-C0038B8717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1787237"/>
            <a:ext cx="7729728" cy="4966854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endParaRPr lang="tr-TR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tr-TR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 </a:t>
            </a:r>
            <a:r>
              <a:rPr lang="tr-TR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hypothesize</a:t>
            </a:r>
            <a:r>
              <a:rPr lang="tr-TR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that</a:t>
            </a:r>
            <a:r>
              <a:rPr lang="tr-TR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my</a:t>
            </a:r>
            <a:r>
              <a:rPr lang="tr-TR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step </a:t>
            </a:r>
            <a:r>
              <a:rPr lang="tr-TR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count</a:t>
            </a:r>
            <a:r>
              <a:rPr lang="tr-TR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decreases</a:t>
            </a:r>
            <a:r>
              <a:rPr lang="tr-TR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as </a:t>
            </a:r>
            <a:r>
              <a:rPr lang="tr-TR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academic</a:t>
            </a:r>
            <a:r>
              <a:rPr lang="tr-TR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workload</a:t>
            </a:r>
            <a:r>
              <a:rPr lang="tr-TR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increases</a:t>
            </a:r>
            <a:r>
              <a:rPr lang="tr-TR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tr-TR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tr-TR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test </a:t>
            </a:r>
            <a:r>
              <a:rPr lang="tr-TR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this</a:t>
            </a:r>
            <a:r>
              <a:rPr lang="tr-TR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I </a:t>
            </a:r>
            <a:r>
              <a:rPr lang="tr-TR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formulated</a:t>
            </a:r>
            <a:r>
              <a:rPr lang="tr-TR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tr-TR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null</a:t>
            </a:r>
            <a:r>
              <a:rPr lang="tr-TR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hypothesis</a:t>
            </a:r>
            <a:r>
              <a:rPr lang="tr-TR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stating</a:t>
            </a:r>
            <a:r>
              <a:rPr lang="tr-TR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that</a:t>
            </a:r>
            <a:r>
              <a:rPr lang="tr-TR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academic</a:t>
            </a:r>
            <a:r>
              <a:rPr lang="tr-TR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intensity</a:t>
            </a:r>
            <a:r>
              <a:rPr lang="tr-TR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has </a:t>
            </a:r>
            <a:r>
              <a:rPr lang="tr-TR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no</a:t>
            </a:r>
            <a:r>
              <a:rPr lang="tr-TR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significant</a:t>
            </a:r>
            <a:r>
              <a:rPr lang="tr-TR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impact</a:t>
            </a:r>
            <a:r>
              <a:rPr lang="tr-TR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on </a:t>
            </a:r>
            <a:r>
              <a:rPr lang="tr-TR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my</a:t>
            </a:r>
            <a:r>
              <a:rPr lang="tr-TR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step </a:t>
            </a:r>
            <a:r>
              <a:rPr lang="tr-TR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count</a:t>
            </a:r>
            <a:r>
              <a:rPr lang="tr-TR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tr-TR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tr-TR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an </a:t>
            </a:r>
            <a:r>
              <a:rPr lang="tr-TR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alternative</a:t>
            </a:r>
            <a:r>
              <a:rPr lang="tr-TR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hypothesis</a:t>
            </a:r>
            <a:r>
              <a:rPr lang="tr-TR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suggesting</a:t>
            </a:r>
            <a:r>
              <a:rPr lang="tr-TR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that</a:t>
            </a:r>
            <a:r>
              <a:rPr lang="tr-TR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increased</a:t>
            </a:r>
            <a:r>
              <a:rPr lang="tr-TR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academic</a:t>
            </a:r>
            <a:r>
              <a:rPr lang="tr-TR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intensity</a:t>
            </a:r>
            <a:r>
              <a:rPr lang="tr-TR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leads</a:t>
            </a:r>
            <a:r>
              <a:rPr lang="tr-TR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tr-TR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tr-TR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reduction</a:t>
            </a:r>
            <a:r>
              <a:rPr lang="tr-TR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in step </a:t>
            </a:r>
            <a:r>
              <a:rPr lang="tr-TR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count</a:t>
            </a:r>
            <a:r>
              <a:rPr lang="tr-TR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tr-TR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tr-TR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evaluate</a:t>
            </a:r>
            <a:r>
              <a:rPr lang="tr-TR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these</a:t>
            </a:r>
            <a:r>
              <a:rPr lang="tr-TR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hypotheses</a:t>
            </a:r>
            <a:r>
              <a:rPr lang="tr-TR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I </a:t>
            </a:r>
            <a:r>
              <a:rPr lang="tr-TR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employed</a:t>
            </a:r>
            <a:r>
              <a:rPr lang="tr-TR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pairwise</a:t>
            </a:r>
            <a:r>
              <a:rPr lang="tr-TR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two-</a:t>
            </a:r>
            <a:r>
              <a:rPr lang="tr-TR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sample</a:t>
            </a:r>
            <a:r>
              <a:rPr lang="tr-TR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t-</a:t>
            </a:r>
            <a:r>
              <a:rPr lang="tr-TR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tests</a:t>
            </a:r>
            <a:r>
              <a:rPr lang="tr-TR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as </a:t>
            </a:r>
            <a:r>
              <a:rPr lang="tr-TR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tr-TR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method</a:t>
            </a:r>
            <a:r>
              <a:rPr lang="tr-TR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of </a:t>
            </a:r>
            <a:r>
              <a:rPr lang="tr-TR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analysis</a:t>
            </a:r>
            <a:r>
              <a:rPr lang="tr-TR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algn="l"/>
            <a:endParaRPr lang="tr-TR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tr-TR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Two-</a:t>
            </a:r>
            <a:r>
              <a:rPr lang="tr-TR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tailed</a:t>
            </a:r>
            <a:r>
              <a:rPr lang="tr-TR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t-</a:t>
            </a:r>
            <a:r>
              <a:rPr lang="tr-TR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tests</a:t>
            </a:r>
            <a:r>
              <a:rPr lang="tr-TR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are</a:t>
            </a:r>
            <a:r>
              <a:rPr lang="tr-TR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suitable</a:t>
            </a:r>
            <a:r>
              <a:rPr lang="tr-TR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tr-TR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analyzing</a:t>
            </a:r>
            <a:r>
              <a:rPr lang="tr-TR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tr-TR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relationship</a:t>
            </a:r>
            <a:r>
              <a:rPr lang="tr-TR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between</a:t>
            </a:r>
            <a:r>
              <a:rPr lang="tr-TR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academic</a:t>
            </a:r>
            <a:r>
              <a:rPr lang="tr-TR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workload</a:t>
            </a:r>
            <a:r>
              <a:rPr lang="tr-TR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tr-TR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step </a:t>
            </a:r>
            <a:r>
              <a:rPr lang="tr-TR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count</a:t>
            </a:r>
            <a:r>
              <a:rPr lang="tr-TR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because</a:t>
            </a:r>
            <a:r>
              <a:rPr lang="tr-TR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they </a:t>
            </a:r>
            <a:r>
              <a:rPr lang="tr-TR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evaluate</a:t>
            </a:r>
            <a:r>
              <a:rPr lang="tr-TR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tr-TR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possibility</a:t>
            </a:r>
            <a:r>
              <a:rPr lang="tr-TR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of </a:t>
            </a:r>
            <a:r>
              <a:rPr lang="tr-TR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any</a:t>
            </a:r>
            <a:r>
              <a:rPr lang="tr-TR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significant</a:t>
            </a:r>
            <a:r>
              <a:rPr lang="tr-TR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change</a:t>
            </a:r>
            <a:r>
              <a:rPr lang="tr-TR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tr-TR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whether</a:t>
            </a:r>
            <a:r>
              <a:rPr lang="tr-TR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an </a:t>
            </a:r>
            <a:r>
              <a:rPr lang="tr-TR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increase</a:t>
            </a:r>
            <a:r>
              <a:rPr lang="tr-TR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or</a:t>
            </a:r>
            <a:r>
              <a:rPr lang="tr-TR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decrease</a:t>
            </a:r>
            <a:r>
              <a:rPr lang="tr-TR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tr-TR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This</a:t>
            </a:r>
            <a:r>
              <a:rPr lang="tr-TR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approach</a:t>
            </a:r>
            <a:r>
              <a:rPr lang="tr-TR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ensures</a:t>
            </a:r>
            <a:r>
              <a:rPr lang="tr-TR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an </a:t>
            </a:r>
            <a:r>
              <a:rPr lang="tr-TR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unbiased</a:t>
            </a:r>
            <a:r>
              <a:rPr lang="tr-TR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analysis</a:t>
            </a:r>
            <a:r>
              <a:rPr lang="tr-TR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tr-TR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offering</a:t>
            </a:r>
            <a:r>
              <a:rPr lang="tr-TR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tr-TR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comprehensive</a:t>
            </a:r>
            <a:r>
              <a:rPr lang="tr-TR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assessment</a:t>
            </a:r>
            <a:r>
              <a:rPr lang="tr-TR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of </a:t>
            </a:r>
            <a:r>
              <a:rPr lang="tr-TR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tr-TR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impact</a:t>
            </a:r>
            <a:r>
              <a:rPr lang="tr-TR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of </a:t>
            </a:r>
            <a:r>
              <a:rPr lang="tr-TR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academic</a:t>
            </a:r>
            <a:r>
              <a:rPr lang="tr-TR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intensity</a:t>
            </a:r>
            <a:r>
              <a:rPr lang="tr-TR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on </a:t>
            </a:r>
            <a:r>
              <a:rPr lang="tr-TR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physical</a:t>
            </a:r>
            <a:r>
              <a:rPr lang="tr-TR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activity</a:t>
            </a:r>
            <a:r>
              <a:rPr lang="tr-TR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levels</a:t>
            </a:r>
            <a:r>
              <a:rPr lang="tr-TR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9276539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FEA9B53-08F6-FA32-31D7-4643F83890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7618" y="393192"/>
            <a:ext cx="7729728" cy="1188720"/>
          </a:xfrm>
        </p:spPr>
        <p:txBody>
          <a:bodyPr/>
          <a:lstStyle/>
          <a:p>
            <a:r>
              <a:rPr lang="tr-TR" dirty="0"/>
              <a:t>RESULTS OF T-TEST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9E2400CD-5EDC-8B22-C824-21B364B0A3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6473" y="2033871"/>
            <a:ext cx="5416572" cy="3101983"/>
          </a:xfrm>
        </p:spPr>
        <p:txBody>
          <a:bodyPr/>
          <a:lstStyle/>
          <a:p>
            <a:r>
              <a:rPr lang="tr-TR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tr-TR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analysis</a:t>
            </a:r>
            <a:r>
              <a:rPr lang="tr-TR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shows</a:t>
            </a:r>
            <a:r>
              <a:rPr lang="tr-TR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tr-TR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significant</a:t>
            </a:r>
            <a:r>
              <a:rPr lang="tr-TR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decline</a:t>
            </a:r>
            <a:r>
              <a:rPr lang="tr-TR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in step </a:t>
            </a:r>
            <a:r>
              <a:rPr lang="tr-TR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counts</a:t>
            </a:r>
            <a:r>
              <a:rPr lang="tr-TR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from</a:t>
            </a:r>
            <a:r>
              <a:rPr lang="tr-TR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Preparatory</a:t>
            </a:r>
            <a:r>
              <a:rPr lang="tr-TR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School </a:t>
            </a:r>
            <a:r>
              <a:rPr lang="tr-TR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tr-TR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both</a:t>
            </a:r>
            <a:r>
              <a:rPr lang="tr-TR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Freshman</a:t>
            </a:r>
            <a:r>
              <a:rPr lang="tr-TR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tr-TR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Sophomore</a:t>
            </a:r>
            <a:r>
              <a:rPr lang="tr-TR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years</a:t>
            </a:r>
            <a:r>
              <a:rPr lang="tr-TR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(p-</a:t>
            </a:r>
            <a:r>
              <a:rPr lang="tr-TR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value</a:t>
            </a:r>
            <a:r>
              <a:rPr lang="tr-TR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&lt; 0.001), </a:t>
            </a:r>
            <a:r>
              <a:rPr lang="tr-TR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highlighting</a:t>
            </a:r>
            <a:r>
              <a:rPr lang="tr-TR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tr-TR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sharp</a:t>
            </a:r>
            <a:r>
              <a:rPr lang="tr-TR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drop</a:t>
            </a:r>
            <a:r>
              <a:rPr lang="tr-TR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tr-TR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physical</a:t>
            </a:r>
            <a:r>
              <a:rPr lang="tr-TR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activity</a:t>
            </a:r>
            <a:r>
              <a:rPr lang="tr-TR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lang="tr-TR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tr-TR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transition</a:t>
            </a:r>
            <a:r>
              <a:rPr lang="tr-TR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tr-TR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faculty</a:t>
            </a:r>
            <a:r>
              <a:rPr lang="tr-TR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tr-TR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However</a:t>
            </a:r>
            <a:r>
              <a:rPr lang="tr-TR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tr-TR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tr-TR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lack</a:t>
            </a:r>
            <a:r>
              <a:rPr lang="tr-TR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of </a:t>
            </a:r>
            <a:r>
              <a:rPr lang="tr-TR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significant</a:t>
            </a:r>
            <a:r>
              <a:rPr lang="tr-TR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change</a:t>
            </a:r>
            <a:r>
              <a:rPr lang="tr-TR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between</a:t>
            </a:r>
            <a:r>
              <a:rPr lang="tr-TR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Freshman</a:t>
            </a:r>
            <a:r>
              <a:rPr lang="tr-TR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tr-TR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Sophomore</a:t>
            </a:r>
            <a:r>
              <a:rPr lang="tr-TR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years</a:t>
            </a:r>
            <a:r>
              <a:rPr lang="tr-TR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(p-</a:t>
            </a:r>
            <a:r>
              <a:rPr lang="tr-TR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value</a:t>
            </a:r>
            <a:r>
              <a:rPr lang="tr-TR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= 0.403) </a:t>
            </a:r>
            <a:r>
              <a:rPr lang="tr-TR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suggests</a:t>
            </a:r>
            <a:r>
              <a:rPr lang="tr-TR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that</a:t>
            </a:r>
            <a:r>
              <a:rPr lang="tr-TR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activity</a:t>
            </a:r>
            <a:r>
              <a:rPr lang="tr-TR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levels</a:t>
            </a:r>
            <a:r>
              <a:rPr lang="tr-TR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stabilize </a:t>
            </a:r>
            <a:r>
              <a:rPr lang="tr-TR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after</a:t>
            </a:r>
            <a:r>
              <a:rPr lang="tr-TR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tr-TR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initial</a:t>
            </a:r>
            <a:r>
              <a:rPr lang="tr-TR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decline</a:t>
            </a:r>
            <a:r>
              <a:rPr lang="tr-TR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tr-TR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likely</a:t>
            </a:r>
            <a:r>
              <a:rPr lang="tr-TR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due</a:t>
            </a:r>
            <a:r>
              <a:rPr lang="tr-TR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tr-TR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lifestyle</a:t>
            </a:r>
            <a:r>
              <a:rPr lang="tr-TR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adjustments</a:t>
            </a:r>
            <a:r>
              <a:rPr lang="tr-TR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or</a:t>
            </a:r>
            <a:r>
              <a:rPr lang="tr-TR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evenly</a:t>
            </a:r>
            <a:r>
              <a:rPr lang="tr-TR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increased</a:t>
            </a:r>
            <a:r>
              <a:rPr lang="tr-TR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academic</a:t>
            </a:r>
            <a:r>
              <a:rPr lang="tr-TR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demands</a:t>
            </a:r>
            <a:r>
              <a:rPr lang="tr-TR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tr-T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E1852142-6CA8-3AA4-240E-29F2EE155E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1191" y="2329419"/>
            <a:ext cx="5049982" cy="1473653"/>
          </a:xfrm>
          <a:prstGeom prst="rect">
            <a:avLst/>
          </a:prstGeom>
        </p:spPr>
      </p:pic>
      <p:pic>
        <p:nvPicPr>
          <p:cNvPr id="9" name="Resim 8">
            <a:extLst>
              <a:ext uri="{FF2B5EF4-FFF2-40B4-BE49-F238E27FC236}">
                <a16:creationId xmlns:a16="http://schemas.microsoft.com/office/drawing/2014/main" id="{C7EA0075-1FA0-351C-947E-A00F39CD20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891" y="5024429"/>
            <a:ext cx="10079182" cy="1554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770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E370F34-4A90-1C4E-217F-D86D02AC70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523613"/>
            <a:ext cx="7729728" cy="1188720"/>
          </a:xfrm>
        </p:spPr>
        <p:txBody>
          <a:bodyPr/>
          <a:lstStyle/>
          <a:p>
            <a:r>
              <a:rPr lang="tr-TR" dirty="0"/>
              <a:t>DATA VISUALIZATION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300F50A1-8E75-5B28-20A9-7ED60D2B0B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771" y="1878008"/>
            <a:ext cx="11193919" cy="3101983"/>
          </a:xfrm>
        </p:spPr>
        <p:txBody>
          <a:bodyPr/>
          <a:lstStyle/>
          <a:p>
            <a:r>
              <a:rPr lang="tr-TR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Exploratory</a:t>
            </a:r>
            <a:r>
              <a:rPr lang="tr-TR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Data Analysis (EDA) </a:t>
            </a:r>
            <a:r>
              <a:rPr lang="tr-TR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techniques</a:t>
            </a:r>
            <a:r>
              <a:rPr lang="tr-TR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tr-TR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including</a:t>
            </a:r>
            <a:r>
              <a:rPr lang="tr-TR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box</a:t>
            </a:r>
            <a:r>
              <a:rPr lang="tr-TR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plots</a:t>
            </a:r>
            <a:r>
              <a:rPr lang="tr-TR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bar </a:t>
            </a:r>
            <a:r>
              <a:rPr lang="tr-TR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charts</a:t>
            </a:r>
            <a:r>
              <a:rPr lang="tr-TR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tr-TR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histograms</a:t>
            </a:r>
            <a:r>
              <a:rPr lang="tr-TR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tr-TR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scatter</a:t>
            </a:r>
            <a:r>
              <a:rPr lang="tr-TR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plots</a:t>
            </a:r>
            <a:r>
              <a:rPr lang="tr-TR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tr-TR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tr-TR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heatmaps</a:t>
            </a:r>
            <a:r>
              <a:rPr lang="tr-TR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tr-TR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were</a:t>
            </a:r>
            <a:r>
              <a:rPr lang="tr-TR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employed</a:t>
            </a:r>
            <a:r>
              <a:rPr lang="tr-TR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tr-TR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in-</a:t>
            </a:r>
            <a:r>
              <a:rPr lang="tr-TR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depth</a:t>
            </a:r>
            <a:r>
              <a:rPr lang="tr-TR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data </a:t>
            </a:r>
            <a:r>
              <a:rPr lang="tr-TR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analysis</a:t>
            </a:r>
            <a:r>
              <a:rPr lang="tr-TR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tr-TR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Additionally</a:t>
            </a:r>
            <a:r>
              <a:rPr lang="tr-TR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tr-TR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linear</a:t>
            </a:r>
            <a:r>
              <a:rPr lang="tr-TR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regression</a:t>
            </a:r>
            <a:r>
              <a:rPr lang="tr-TR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models</a:t>
            </a:r>
            <a:r>
              <a:rPr lang="tr-TR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were</a:t>
            </a:r>
            <a:r>
              <a:rPr lang="tr-TR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utilized</a:t>
            </a:r>
            <a:r>
              <a:rPr lang="tr-TR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tr-TR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predict</a:t>
            </a:r>
            <a:r>
              <a:rPr lang="tr-TR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metrics</a:t>
            </a:r>
            <a:r>
              <a:rPr lang="tr-TR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tr-TR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tr-TR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junior</a:t>
            </a:r>
            <a:r>
              <a:rPr lang="tr-TR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year</a:t>
            </a:r>
            <a:r>
              <a:rPr lang="tr-TR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tr-T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9D130775-A0FB-223C-BAED-27A106700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1136" y="2919846"/>
            <a:ext cx="7772400" cy="3733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3118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4A2EB28-7CDC-F0AD-3432-7CF65A297A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559446"/>
            <a:ext cx="7729728" cy="1188720"/>
          </a:xfrm>
        </p:spPr>
        <p:txBody>
          <a:bodyPr/>
          <a:lstStyle/>
          <a:p>
            <a:r>
              <a:rPr lang="tr-TR" dirty="0" err="1"/>
              <a:t>Actıve</a:t>
            </a:r>
            <a:r>
              <a:rPr lang="tr-TR" dirty="0"/>
              <a:t> </a:t>
            </a:r>
            <a:r>
              <a:rPr lang="tr-TR" dirty="0" err="1"/>
              <a:t>energy</a:t>
            </a:r>
            <a:r>
              <a:rPr lang="tr-TR" dirty="0"/>
              <a:t> </a:t>
            </a:r>
            <a:r>
              <a:rPr lang="tr-TR" dirty="0" err="1"/>
              <a:t>comparıson</a:t>
            </a:r>
            <a:r>
              <a:rPr lang="tr-TR" dirty="0"/>
              <a:t> </a:t>
            </a:r>
            <a:r>
              <a:rPr lang="tr-TR" dirty="0" err="1"/>
              <a:t>by</a:t>
            </a:r>
            <a:r>
              <a:rPr lang="tr-TR" dirty="0"/>
              <a:t> </a:t>
            </a:r>
            <a:r>
              <a:rPr lang="tr-TR" dirty="0" err="1"/>
              <a:t>each</a:t>
            </a:r>
            <a:r>
              <a:rPr lang="tr-TR" dirty="0"/>
              <a:t> </a:t>
            </a:r>
            <a:r>
              <a:rPr lang="tr-TR" dirty="0" err="1"/>
              <a:t>school</a:t>
            </a:r>
            <a:r>
              <a:rPr lang="tr-TR" dirty="0"/>
              <a:t> </a:t>
            </a:r>
            <a:r>
              <a:rPr lang="tr-TR" dirty="0" err="1"/>
              <a:t>perıod</a:t>
            </a:r>
            <a:endParaRPr lang="tr-TR" dirty="0"/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274512E0-66B5-172D-4C49-EC5C95B195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1230" y="2380315"/>
            <a:ext cx="7398744" cy="3594458"/>
          </a:xfrm>
        </p:spPr>
      </p:pic>
      <p:sp>
        <p:nvSpPr>
          <p:cNvPr id="6" name="Metin kutusu 5">
            <a:extLst>
              <a:ext uri="{FF2B5EF4-FFF2-40B4-BE49-F238E27FC236}">
                <a16:creationId xmlns:a16="http://schemas.microsoft.com/office/drawing/2014/main" id="{AC711BD6-9387-F4CC-4D2F-F8B29E0845B2}"/>
              </a:ext>
            </a:extLst>
          </p:cNvPr>
          <p:cNvSpPr txBox="1"/>
          <p:nvPr/>
        </p:nvSpPr>
        <p:spPr>
          <a:xfrm>
            <a:off x="8489373" y="2545772"/>
            <a:ext cx="336665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4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Surprisingly</a:t>
            </a:r>
            <a:r>
              <a:rPr lang="tr-TR" sz="2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tr-TR" sz="24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tr-TR" sz="2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24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average</a:t>
            </a:r>
            <a:r>
              <a:rPr lang="tr-TR" sz="2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24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active</a:t>
            </a:r>
            <a:r>
              <a:rPr lang="tr-TR" sz="2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24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energy</a:t>
            </a:r>
            <a:r>
              <a:rPr lang="tr-TR" sz="2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24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tr-TR" sz="2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step </a:t>
            </a:r>
            <a:r>
              <a:rPr lang="tr-TR" sz="24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count</a:t>
            </a:r>
            <a:r>
              <a:rPr lang="tr-TR" sz="2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24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during</a:t>
            </a:r>
            <a:r>
              <a:rPr lang="tr-TR" sz="2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24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tr-TR" sz="2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24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tr-TR" sz="2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24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sophomore</a:t>
            </a:r>
            <a:r>
              <a:rPr lang="tr-TR" sz="2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24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year</a:t>
            </a:r>
            <a:r>
              <a:rPr lang="tr-TR" sz="2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is </a:t>
            </a:r>
            <a:r>
              <a:rPr lang="tr-TR" sz="24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slightly</a:t>
            </a:r>
            <a:r>
              <a:rPr lang="tr-TR" sz="2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24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higher</a:t>
            </a:r>
            <a:r>
              <a:rPr lang="tr-TR" sz="2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24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than</a:t>
            </a:r>
            <a:r>
              <a:rPr lang="tr-TR" sz="2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tr-TR" sz="24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tr-TR" sz="2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24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freshman</a:t>
            </a:r>
            <a:r>
              <a:rPr lang="tr-TR" sz="2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24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year</a:t>
            </a:r>
            <a:r>
              <a:rPr lang="tr-TR" sz="2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tr-TR" sz="24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possibly</a:t>
            </a:r>
            <a:r>
              <a:rPr lang="tr-TR" sz="2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24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due</a:t>
            </a:r>
            <a:r>
              <a:rPr lang="tr-TR" sz="2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24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tr-TR" sz="2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an </a:t>
            </a:r>
            <a:r>
              <a:rPr lang="tr-TR" sz="24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increased</a:t>
            </a:r>
            <a:r>
              <a:rPr lang="tr-TR" sz="2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24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pace</a:t>
            </a:r>
            <a:r>
              <a:rPr lang="tr-TR" sz="2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of life.</a:t>
            </a:r>
            <a:endParaRPr lang="tr-TR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09418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8BC5E7F-D621-AE77-134E-7BA9BB90EE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523613"/>
            <a:ext cx="7729728" cy="1188720"/>
          </a:xfrm>
        </p:spPr>
        <p:txBody>
          <a:bodyPr/>
          <a:lstStyle/>
          <a:p>
            <a:r>
              <a:rPr lang="tr-TR" dirty="0"/>
              <a:t>Box </a:t>
            </a:r>
            <a:r>
              <a:rPr lang="tr-TR" dirty="0" err="1"/>
              <a:t>plot</a:t>
            </a:r>
            <a:r>
              <a:rPr lang="tr-TR" dirty="0"/>
              <a:t> of </a:t>
            </a:r>
            <a:r>
              <a:rPr lang="tr-TR" dirty="0" err="1"/>
              <a:t>runnıng</a:t>
            </a:r>
            <a:r>
              <a:rPr lang="tr-TR" dirty="0"/>
              <a:t> </a:t>
            </a:r>
            <a:r>
              <a:rPr lang="tr-TR" dirty="0" err="1"/>
              <a:t>and</a:t>
            </a:r>
            <a:r>
              <a:rPr lang="tr-TR" dirty="0"/>
              <a:t> </a:t>
            </a:r>
            <a:r>
              <a:rPr lang="tr-TR" dirty="0" err="1"/>
              <a:t>walkıng</a:t>
            </a:r>
            <a:r>
              <a:rPr lang="tr-TR" dirty="0"/>
              <a:t> </a:t>
            </a:r>
            <a:r>
              <a:rPr lang="tr-TR" dirty="0" err="1"/>
              <a:t>dıstance</a:t>
            </a:r>
            <a:r>
              <a:rPr lang="tr-TR" dirty="0"/>
              <a:t> </a:t>
            </a:r>
            <a:r>
              <a:rPr lang="tr-TR" dirty="0" err="1"/>
              <a:t>metrıc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93FCC212-086A-907C-471F-7B2BE936F0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9544" y="1834499"/>
            <a:ext cx="4245863" cy="4499888"/>
          </a:xfrm>
        </p:spPr>
        <p:txBody>
          <a:bodyPr>
            <a:noAutofit/>
          </a:bodyPr>
          <a:lstStyle/>
          <a:p>
            <a:r>
              <a:rPr lang="tr-TR" sz="19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tr-TR" sz="19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19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box</a:t>
            </a:r>
            <a:r>
              <a:rPr lang="tr-TR" sz="19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19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plot</a:t>
            </a:r>
            <a:r>
              <a:rPr lang="tr-TR" sz="19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19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shows</a:t>
            </a:r>
            <a:r>
              <a:rPr lang="tr-TR" sz="19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tr-TR" sz="19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decline</a:t>
            </a:r>
            <a:r>
              <a:rPr lang="tr-TR" sz="19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tr-TR" sz="19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walking</a:t>
            </a:r>
            <a:r>
              <a:rPr lang="tr-TR" sz="19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19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tr-TR" sz="19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19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running</a:t>
            </a:r>
            <a:r>
              <a:rPr lang="tr-TR" sz="19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19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distance</a:t>
            </a:r>
            <a:r>
              <a:rPr lang="tr-TR" sz="19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19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from</a:t>
            </a:r>
            <a:r>
              <a:rPr lang="tr-TR" sz="19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19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Preparatory</a:t>
            </a:r>
            <a:r>
              <a:rPr lang="tr-TR" sz="19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School </a:t>
            </a:r>
            <a:r>
              <a:rPr lang="tr-TR" sz="19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tr-TR" sz="19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19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Freshman</a:t>
            </a:r>
            <a:r>
              <a:rPr lang="tr-TR" sz="19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19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Year</a:t>
            </a:r>
            <a:r>
              <a:rPr lang="tr-TR" sz="19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tr-TR" sz="19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lang="tr-TR" sz="19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19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tr-TR" sz="19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19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median</a:t>
            </a:r>
            <a:r>
              <a:rPr lang="tr-TR" sz="19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19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stabilizing</a:t>
            </a:r>
            <a:r>
              <a:rPr lang="tr-TR" sz="19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19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during</a:t>
            </a:r>
            <a:r>
              <a:rPr lang="tr-TR" sz="19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19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Sophomore</a:t>
            </a:r>
            <a:r>
              <a:rPr lang="tr-TR" sz="19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19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Year</a:t>
            </a:r>
            <a:r>
              <a:rPr lang="tr-TR" sz="19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tr-TR" sz="19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Preparatory</a:t>
            </a:r>
            <a:r>
              <a:rPr lang="tr-TR" sz="19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School has </a:t>
            </a:r>
            <a:r>
              <a:rPr lang="tr-TR" sz="19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tr-TR" sz="19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19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highest</a:t>
            </a:r>
            <a:r>
              <a:rPr lang="tr-TR" sz="19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19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median</a:t>
            </a:r>
            <a:r>
              <a:rPr lang="tr-TR" sz="19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19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tr-TR" sz="19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19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least</a:t>
            </a:r>
            <a:r>
              <a:rPr lang="tr-TR" sz="19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19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variability</a:t>
            </a:r>
            <a:r>
              <a:rPr lang="tr-TR" sz="19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tr-TR" sz="19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while</a:t>
            </a:r>
            <a:r>
              <a:rPr lang="tr-TR" sz="19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19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Freshman</a:t>
            </a:r>
            <a:r>
              <a:rPr lang="tr-TR" sz="19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19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tr-TR" sz="19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19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Sophomore</a:t>
            </a:r>
            <a:r>
              <a:rPr lang="tr-TR" sz="19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19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years</a:t>
            </a:r>
            <a:r>
              <a:rPr lang="tr-TR" sz="19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19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show</a:t>
            </a:r>
            <a:r>
              <a:rPr lang="tr-TR" sz="19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19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greater</a:t>
            </a:r>
            <a:r>
              <a:rPr lang="tr-TR" sz="19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19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variability</a:t>
            </a:r>
            <a:r>
              <a:rPr lang="tr-TR" sz="19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19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tr-TR" sz="19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19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outliers</a:t>
            </a:r>
            <a:r>
              <a:rPr lang="tr-TR" sz="19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tr-TR" sz="19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indicating</a:t>
            </a:r>
            <a:r>
              <a:rPr lang="tr-TR" sz="19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19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occasional</a:t>
            </a:r>
            <a:r>
              <a:rPr lang="tr-TR" sz="19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19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spikes</a:t>
            </a:r>
            <a:r>
              <a:rPr lang="tr-TR" sz="19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tr-TR" sz="19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activity</a:t>
            </a:r>
            <a:r>
              <a:rPr lang="tr-TR" sz="19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tr-TR" sz="19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This</a:t>
            </a:r>
            <a:r>
              <a:rPr lang="tr-TR" sz="19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19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highlights</a:t>
            </a:r>
            <a:r>
              <a:rPr lang="tr-TR" sz="19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19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reduced</a:t>
            </a:r>
            <a:r>
              <a:rPr lang="tr-TR" sz="19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19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tr-TR" sz="19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19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more</a:t>
            </a:r>
            <a:r>
              <a:rPr lang="tr-TR" sz="19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19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inconsistent</a:t>
            </a:r>
            <a:r>
              <a:rPr lang="tr-TR" sz="19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19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physical</a:t>
            </a:r>
            <a:r>
              <a:rPr lang="tr-TR" sz="19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19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activity</a:t>
            </a:r>
            <a:r>
              <a:rPr lang="tr-TR" sz="19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19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after</a:t>
            </a:r>
            <a:r>
              <a:rPr lang="tr-TR" sz="19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19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transitioning</a:t>
            </a:r>
            <a:r>
              <a:rPr lang="tr-TR" sz="19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19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tr-TR" sz="19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19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university</a:t>
            </a:r>
            <a:r>
              <a:rPr lang="tr-TR" sz="19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tr-TR" sz="19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Its</a:t>
            </a:r>
            <a:r>
              <a:rPr lang="tr-TR" sz="19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19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similarity</a:t>
            </a:r>
            <a:r>
              <a:rPr lang="tr-TR" sz="19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19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between</a:t>
            </a:r>
            <a:r>
              <a:rPr lang="tr-TR" sz="19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step </a:t>
            </a:r>
            <a:r>
              <a:rPr lang="tr-TR" sz="19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count</a:t>
            </a:r>
            <a:r>
              <a:rPr lang="tr-TR" sz="19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is </a:t>
            </a:r>
            <a:r>
              <a:rPr lang="tr-TR" sz="19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observable</a:t>
            </a:r>
            <a:r>
              <a:rPr lang="tr-TR" sz="19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as </a:t>
            </a:r>
            <a:r>
              <a:rPr lang="tr-TR" sz="19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expected</a:t>
            </a:r>
            <a:endParaRPr lang="tr-TR" sz="1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784B4996-D478-0ED2-46D7-2F7C753EF4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5284" y="2090447"/>
            <a:ext cx="6403155" cy="4437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4790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881B4727-94FA-86B0-CA3C-5A1751C64A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4263" y="403583"/>
            <a:ext cx="7729728" cy="1188720"/>
          </a:xfrm>
        </p:spPr>
        <p:txBody>
          <a:bodyPr/>
          <a:lstStyle/>
          <a:p>
            <a:r>
              <a:rPr lang="tr-TR" dirty="0"/>
              <a:t>HISTOGRAM OF ACTIVE ENERGY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FB63B26A-739A-8E1A-41EF-2AE5BAAA87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391" y="1874647"/>
            <a:ext cx="5426963" cy="4325365"/>
          </a:xfrm>
        </p:spPr>
        <p:txBody>
          <a:bodyPr>
            <a:normAutofit/>
          </a:bodyPr>
          <a:lstStyle/>
          <a:p>
            <a:r>
              <a:rPr lang="tr-TR" sz="20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</a:t>
            </a:r>
            <a:r>
              <a:rPr lang="tr-TR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</a:t>
            </a:r>
            <a:r>
              <a:rPr lang="tr-TR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istogram </a:t>
            </a:r>
            <a:r>
              <a:rPr lang="tr-TR" sz="20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illustrates</a:t>
            </a:r>
            <a:r>
              <a:rPr lang="tr-TR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20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tr-TR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20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distribution</a:t>
            </a:r>
            <a:r>
              <a:rPr lang="tr-TR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of </a:t>
            </a:r>
            <a:r>
              <a:rPr lang="tr-TR" sz="20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active</a:t>
            </a:r>
            <a:r>
              <a:rPr lang="tr-TR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20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energy</a:t>
            </a:r>
            <a:r>
              <a:rPr lang="tr-TR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(kcal) </a:t>
            </a:r>
            <a:r>
              <a:rPr lang="tr-TR" sz="20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across</a:t>
            </a:r>
            <a:r>
              <a:rPr lang="tr-TR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20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all</a:t>
            </a:r>
            <a:r>
              <a:rPr lang="tr-TR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20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periods</a:t>
            </a:r>
            <a:r>
              <a:rPr lang="tr-TR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tr-TR" sz="20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tr-TR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data </a:t>
            </a:r>
            <a:r>
              <a:rPr lang="tr-TR" sz="20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appears</a:t>
            </a:r>
            <a:r>
              <a:rPr lang="tr-TR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20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roughly</a:t>
            </a:r>
            <a:r>
              <a:rPr lang="tr-TR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20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bell-shaped</a:t>
            </a:r>
            <a:r>
              <a:rPr lang="tr-TR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tr-TR" sz="20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indicating</a:t>
            </a:r>
            <a:r>
              <a:rPr lang="tr-TR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a normal </a:t>
            </a:r>
            <a:r>
              <a:rPr lang="tr-TR" sz="20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distribution</a:t>
            </a:r>
            <a:r>
              <a:rPr lang="tr-TR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20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lang="tr-TR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tr-TR" sz="20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peak</a:t>
            </a:r>
            <a:r>
              <a:rPr lang="tr-TR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20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around</a:t>
            </a:r>
            <a:r>
              <a:rPr lang="tr-TR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200 kcal. </a:t>
            </a:r>
            <a:r>
              <a:rPr lang="tr-TR" sz="20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Most</a:t>
            </a:r>
            <a:r>
              <a:rPr lang="tr-TR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20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values</a:t>
            </a:r>
            <a:r>
              <a:rPr lang="tr-TR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20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are</a:t>
            </a:r>
            <a:r>
              <a:rPr lang="tr-TR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20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concentrated</a:t>
            </a:r>
            <a:r>
              <a:rPr lang="tr-TR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20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between</a:t>
            </a:r>
            <a:r>
              <a:rPr lang="tr-TR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100 </a:t>
            </a:r>
            <a:r>
              <a:rPr lang="tr-TR" sz="20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tr-TR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300 kcal, </a:t>
            </a:r>
            <a:r>
              <a:rPr lang="tr-TR" sz="20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showing</a:t>
            </a:r>
            <a:r>
              <a:rPr lang="tr-TR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20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that</a:t>
            </a:r>
            <a:r>
              <a:rPr lang="tr-TR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20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moderate</a:t>
            </a:r>
            <a:r>
              <a:rPr lang="tr-TR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20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energy</a:t>
            </a:r>
            <a:r>
              <a:rPr lang="tr-TR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20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expenditure</a:t>
            </a:r>
            <a:r>
              <a:rPr lang="tr-TR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is </a:t>
            </a:r>
            <a:r>
              <a:rPr lang="tr-TR" sz="20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common</a:t>
            </a:r>
            <a:r>
              <a:rPr lang="tr-TR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tr-TR" sz="20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Outliers</a:t>
            </a:r>
            <a:r>
              <a:rPr lang="tr-TR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on </a:t>
            </a:r>
            <a:r>
              <a:rPr lang="tr-TR" sz="20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tr-TR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20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higher</a:t>
            </a:r>
            <a:r>
              <a:rPr lang="tr-TR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20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end</a:t>
            </a:r>
            <a:r>
              <a:rPr lang="tr-TR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tr-TR" sz="20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above</a:t>
            </a:r>
            <a:r>
              <a:rPr lang="tr-TR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400 kcal) </a:t>
            </a:r>
            <a:r>
              <a:rPr lang="tr-TR" sz="20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represent</a:t>
            </a:r>
            <a:r>
              <a:rPr lang="tr-TR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20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days</a:t>
            </a:r>
            <a:r>
              <a:rPr lang="tr-TR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of </a:t>
            </a:r>
            <a:r>
              <a:rPr lang="tr-TR" sz="20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significantly</a:t>
            </a:r>
            <a:r>
              <a:rPr lang="tr-TR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20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higher</a:t>
            </a:r>
            <a:r>
              <a:rPr lang="tr-TR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20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activity</a:t>
            </a:r>
            <a:r>
              <a:rPr lang="tr-TR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tr-TR" sz="20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tr-TR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20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distribution</a:t>
            </a:r>
            <a:r>
              <a:rPr lang="tr-TR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20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highlights</a:t>
            </a:r>
            <a:r>
              <a:rPr lang="tr-TR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20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typical</a:t>
            </a:r>
            <a:r>
              <a:rPr lang="tr-TR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20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daily</a:t>
            </a:r>
            <a:r>
              <a:rPr lang="tr-TR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20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energy</a:t>
            </a:r>
            <a:r>
              <a:rPr lang="tr-TR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20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expenditure</a:t>
            </a:r>
            <a:r>
              <a:rPr lang="tr-TR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20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patterns</a:t>
            </a:r>
            <a:r>
              <a:rPr lang="tr-TR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tr-TR" sz="20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lang="tr-TR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tr-TR" sz="20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gradual</a:t>
            </a:r>
            <a:r>
              <a:rPr lang="tr-TR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20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decline</a:t>
            </a:r>
            <a:r>
              <a:rPr lang="tr-TR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as </a:t>
            </a:r>
            <a:r>
              <a:rPr lang="tr-TR" sz="20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active</a:t>
            </a:r>
            <a:r>
              <a:rPr lang="tr-TR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20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energy</a:t>
            </a:r>
            <a:r>
              <a:rPr lang="tr-TR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20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levels</a:t>
            </a:r>
            <a:r>
              <a:rPr lang="tr-TR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20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increase</a:t>
            </a:r>
            <a:r>
              <a:rPr lang="tr-TR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tr-TR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739861B1-B118-9B2F-9E72-A07F33836A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3436" y="2162235"/>
            <a:ext cx="6096001" cy="3750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11033"/>
      </p:ext>
    </p:extLst>
  </p:cSld>
  <p:clrMapOvr>
    <a:masterClrMapping/>
  </p:clrMapOvr>
</p:sld>
</file>

<file path=ppt/theme/theme1.xml><?xml version="1.0" encoding="utf-8"?>
<a:theme xmlns:a="http://schemas.openxmlformats.org/drawingml/2006/main" name="Paket">
  <a:themeElements>
    <a:clrScheme name="Paket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ket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ket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{0DCA1909-BBF8-AB41-8B5C-E4F5A33596A7}tf10001120</Template>
  <TotalTime>197</TotalTime>
  <Words>1148</Words>
  <Application>Microsoft Macintosh PowerPoint</Application>
  <PresentationFormat>Geniş ekran</PresentationFormat>
  <Paragraphs>37</Paragraphs>
  <Slides>18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3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18</vt:i4>
      </vt:variant>
    </vt:vector>
  </HeadingPairs>
  <TitlesOfParts>
    <vt:vector size="22" baseType="lpstr">
      <vt:lpstr>-webkit-standard</vt:lpstr>
      <vt:lpstr>Arial</vt:lpstr>
      <vt:lpstr>Gill Sans MT</vt:lpstr>
      <vt:lpstr>Paket</vt:lpstr>
      <vt:lpstr>RelAtıonshıp of ACADEMIC INTENSITY AND HEALTH METRICS</vt:lpstr>
      <vt:lpstr>Data preprocessıng</vt:lpstr>
      <vt:lpstr>Correlatıon matrıx</vt:lpstr>
      <vt:lpstr>DATA ANALYSIS</vt:lpstr>
      <vt:lpstr>RESULTS OF T-TEST</vt:lpstr>
      <vt:lpstr>DATA VISUALIZATION</vt:lpstr>
      <vt:lpstr>Actıve energy comparıson by each school perıod</vt:lpstr>
      <vt:lpstr>Box plot of runnıng and walkıng dıstance metrıc</vt:lpstr>
      <vt:lpstr>HISTOGRAM OF ACTIVE ENERGY</vt:lpstr>
      <vt:lpstr>Lınear reggessıon to predıct junıor year step count</vt:lpstr>
      <vt:lpstr>Addıtıonal observatıons on step count metrıc</vt:lpstr>
      <vt:lpstr>Addıtıonal observatıons on seasonal ımpacts</vt:lpstr>
      <vt:lpstr>PowerPoint Sunusu</vt:lpstr>
      <vt:lpstr>IMPACT OF APPROXIMATE MIDTERM WEEK</vt:lpstr>
      <vt:lpstr>AnalysIs of MIdterm Week Step Counts </vt:lpstr>
      <vt:lpstr>Analysıs of flıghts clımbed metrıc</vt:lpstr>
      <vt:lpstr>PowerPoint Sunusu</vt:lpstr>
      <vt:lpstr>Observatıons on flıghts clımbed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Microsoft Office User</dc:creator>
  <cp:lastModifiedBy>Microsoft Office User</cp:lastModifiedBy>
  <cp:revision>5</cp:revision>
  <dcterms:created xsi:type="dcterms:W3CDTF">2025-01-10T13:48:09Z</dcterms:created>
  <dcterms:modified xsi:type="dcterms:W3CDTF">2025-01-10T17:06:01Z</dcterms:modified>
</cp:coreProperties>
</file>